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 id="2147483704" r:id="rId3"/>
    <p:sldMasterId id="2147483705" r:id="rId4"/>
  </p:sldMasterIdLst>
  <p:notesMasterIdLst>
    <p:notesMasterId r:id="rId102"/>
  </p:notesMasterIdLst>
  <p:sldIdLst>
    <p:sldId id="256" r:id="rId5"/>
    <p:sldId id="257" r:id="rId6"/>
    <p:sldId id="258" r:id="rId7"/>
    <p:sldId id="259" r:id="rId8"/>
    <p:sldId id="260" r:id="rId9"/>
    <p:sldId id="261" r:id="rId10"/>
    <p:sldId id="262"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Lst>
  <p:sldSz cx="9144000" cy="5143500" type="screen16x9"/>
  <p:notesSz cx="6858000" cy="9144000"/>
  <p:embeddedFontLst>
    <p:embeddedFont>
      <p:font typeface="Montserrat Medium" panose="020B0604020202020204" charset="0"/>
      <p:regular r:id="rId103"/>
      <p:bold r:id="rId104"/>
      <p:italic r:id="rId105"/>
      <p:boldItalic r:id="rId106"/>
    </p:embeddedFont>
    <p:embeddedFont>
      <p:font typeface="Open Sans ExtraBold" panose="020B0604020202020204" charset="0"/>
      <p:bold r:id="rId107"/>
      <p:boldItalic r:id="rId108"/>
    </p:embeddedFont>
    <p:embeddedFont>
      <p:font typeface="Arial Black" panose="020B0A04020102020204" pitchFamily="34" charset="0"/>
      <p:regular r:id="rId109"/>
      <p:bold r:id="rId110"/>
    </p:embeddedFont>
    <p:embeddedFont>
      <p:font typeface="Oswald" panose="020B0604020202020204" charset="0"/>
      <p:regular r:id="rId111"/>
      <p:bold r:id="rId112"/>
    </p:embeddedFont>
    <p:embeddedFont>
      <p:font typeface="Roboto" panose="020B0604020202020204" charset="0"/>
      <p:regular r:id="rId113"/>
      <p:bold r:id="rId114"/>
      <p:italic r:id="rId115"/>
      <p:boldItalic r:id="rId116"/>
    </p:embeddedFont>
    <p:embeddedFont>
      <p:font typeface="Montserrat" panose="020B0604020202020204" charset="0"/>
      <p:regular r:id="rId117"/>
      <p:bold r:id="rId118"/>
      <p:italic r:id="rId119"/>
      <p:boldItalic r:id="rId120"/>
    </p:embeddedFont>
    <p:embeddedFont>
      <p:font typeface="Comic Sans MS" panose="030F0702030302020204" pitchFamily="66" charset="0"/>
      <p:regular r:id="rId121"/>
      <p:bold r:id="rId122"/>
      <p:italic r:id="rId123"/>
      <p:boldItalic r:id="rId124"/>
    </p:embeddedFont>
    <p:embeddedFont>
      <p:font typeface="Open Sans" panose="020B0604020202020204" charset="0"/>
      <p:regular r:id="rId125"/>
      <p:bold r:id="rId126"/>
      <p:italic r:id="rId127"/>
      <p:boldItalic r:id="rId128"/>
    </p:embeddedFont>
    <p:embeddedFont>
      <p:font typeface="Calibri" panose="020F0502020204030204" pitchFamily="34"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Ye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1CACDF-0EBE-4862-B4C4-95DBAB4666B7}">
  <a:tblStyle styleId="{BC1CACDF-0EBE-4862-B4C4-95DBAB4666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13" autoAdjust="0"/>
  </p:normalViewPr>
  <p:slideViewPr>
    <p:cSldViewPr snapToGrid="0">
      <p:cViewPr varScale="1">
        <p:scale>
          <a:sx n="79" d="100"/>
          <a:sy n="79" d="100"/>
        </p:scale>
        <p:origin x="2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5.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0.fntdata"/><Relationship Id="rId133"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font" Target="fonts/font5.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123" Type="http://schemas.openxmlformats.org/officeDocument/2006/relationships/font" Target="fonts/font21.fntdata"/><Relationship Id="rId128" Type="http://schemas.openxmlformats.org/officeDocument/2006/relationships/font" Target="fonts/font2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font" Target="fonts/font16.fntdata"/><Relationship Id="rId126" Type="http://schemas.openxmlformats.org/officeDocument/2006/relationships/font" Target="fonts/font24.fntdata"/><Relationship Id="rId13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124" Type="http://schemas.openxmlformats.org/officeDocument/2006/relationships/font" Target="fonts/font22.fntdata"/><Relationship Id="rId129" Type="http://schemas.openxmlformats.org/officeDocument/2006/relationships/font" Target="fonts/font27.fntdata"/><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9.fntdata"/><Relationship Id="rId13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font" Target="fonts/font17.fntdata"/><Relationship Id="rId12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20.fntdata"/><Relationship Id="rId130" Type="http://schemas.openxmlformats.org/officeDocument/2006/relationships/font" Target="fonts/font28.fntdata"/><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7.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8.fntdata"/><Relationship Id="rId115" Type="http://schemas.openxmlformats.org/officeDocument/2006/relationships/font" Target="fonts/font13.fntdata"/><Relationship Id="rId131" Type="http://schemas.openxmlformats.org/officeDocument/2006/relationships/font" Target="fonts/font29.fntdata"/><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3-22T16:53:48.455" idx="1">
    <p:pos x="6000" y="0"/>
    <p:text>Hi everyone! These slides are for those who will be presenting Townhall style (as opposed to the breakout rooms). Please modify/edit the slides as you see fit!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_ENREF_5"/><Relationship Id="rId4" Type="http://schemas.openxmlformats.org/officeDocument/2006/relationships/hyperlink" Target="#_ENREF_4"/></Relationships>
</file>

<file path=ppt/notesSlides/_rels/notesSlide25.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_ENREF_5"/><Relationship Id="rId4" Type="http://schemas.openxmlformats.org/officeDocument/2006/relationships/hyperlink" Target="#_ENREF_4"/></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n.wikipedia.org/wiki/Tricuspid_atresia" TargetMode="External"/><Relationship Id="rId13" Type="http://schemas.openxmlformats.org/officeDocument/2006/relationships/hyperlink" Target="http://en.wikipedia.org/wiki/Hypoplastic_right_heart_syndrome" TargetMode="External"/><Relationship Id="rId3" Type="http://schemas.openxmlformats.org/officeDocument/2006/relationships/hyperlink" Target="http://en.wikipedia.org/wiki/Venous" TargetMode="External"/><Relationship Id="rId7" Type="http://schemas.openxmlformats.org/officeDocument/2006/relationships/hyperlink" Target="http://en.wikipedia.org/wiki/Right_ventricle" TargetMode="External"/><Relationship Id="rId12" Type="http://schemas.openxmlformats.org/officeDocument/2006/relationships/hyperlink" Target="http://en.wikipedia.org/wiki/Hypoplastic_left_heart_syndrom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en.wikipedia.org/wiki/Pulmonary_artery" TargetMode="External"/><Relationship Id="rId11" Type="http://schemas.openxmlformats.org/officeDocument/2006/relationships/hyperlink" Target="http://en.wikipedia.org/wiki/Mitral_atresia" TargetMode="External"/><Relationship Id="rId5" Type="http://schemas.openxmlformats.org/officeDocument/2006/relationships/hyperlink" Target="http://en.wikipedia.org/wiki/Right_atrium" TargetMode="External"/><Relationship Id="rId10" Type="http://schemas.openxmlformats.org/officeDocument/2006/relationships/hyperlink" Target="http://en.wikipedia.org/wiki/Fontan_procedure%23cite_note-2" TargetMode="External"/><Relationship Id="rId4" Type="http://schemas.openxmlformats.org/officeDocument/2006/relationships/hyperlink" Target="http://en.wikipedia.org/wiki/Blood" TargetMode="External"/><Relationship Id="rId9" Type="http://schemas.openxmlformats.org/officeDocument/2006/relationships/hyperlink" Target="http://en.wikipedia.org/wiki/Fontan_procedure%23cite_note-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SLIDES_API73450692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SLIDES_API7345069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joining instructions will appear when you get to this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SLIDES_API161962265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SLIDES_API161962265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SLIDES_API202800156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SLIDES_API202800156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SLIDES_API153772005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SLIDES_API153772005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SLIDES_API53043195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SLIDES_API5304319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SLIDES_API2388497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SLIDES_API2388497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SLIDES_API10801892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SLIDES_API10801892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SLIDES_API16637927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SLIDES_API16637927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SLIDES_API174815174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SLIDES_API174815174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SLIDES_API138431002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SLIDES_API138431002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e14c5060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1e14c5060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SLIDES_API86334710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SLIDES_API86334710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246b29603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12246b29603_3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I would like to thank the organizers for inviting me to fomrally present the Canadian Fontan Regisry on behalf of the CANFON Investigators. </a:t>
            </a:r>
            <a:endParaRPr dirty="0"/>
          </a:p>
        </p:txBody>
      </p:sp>
      <p:sp>
        <p:nvSpPr>
          <p:cNvPr id="581" name="Google Shape;581;g12246b29603_3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2246b29603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12246b29603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2246b29603_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g12246b29603_3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2246b29603_3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g12246b29603_3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  </a:t>
            </a:r>
            <a:r>
              <a:rPr lang="en" b="1">
                <a:latin typeface="Calibri"/>
                <a:ea typeface="Calibri"/>
                <a:cs typeface="Calibri"/>
                <a:sym typeface="Calibri"/>
              </a:rPr>
              <a:t>It is estimated that one in every 3000 children born in North America has a univentricular heart and at least 80% undergo Fontan surgery</a:t>
            </a:r>
            <a:r>
              <a:rPr lang="en" b="1" u="sng" baseline="30000">
                <a:solidFill>
                  <a:schemeClr val="hlink"/>
                </a:solidFill>
                <a:latin typeface="Calibri"/>
                <a:ea typeface="Calibri"/>
                <a:cs typeface="Calibri"/>
                <a:sym typeface="Calibri"/>
                <a:hlinkClick r:id="rId3"/>
              </a:rPr>
              <a:t>1-3</a:t>
            </a:r>
            <a:r>
              <a:rPr lang="en">
                <a:latin typeface="Calibri"/>
                <a:ea typeface="Calibri"/>
                <a:cs typeface="Calibri"/>
                <a:sym typeface="Calibri"/>
              </a:rPr>
              <a:t> (References in </a:t>
            </a:r>
            <a:r>
              <a:rPr lang="en" b="1">
                <a:latin typeface="Calibri"/>
                <a:ea typeface="Calibri"/>
                <a:cs typeface="Calibri"/>
                <a:sym typeface="Calibri"/>
              </a:rPr>
              <a:t>Appendix 1</a:t>
            </a:r>
            <a:r>
              <a:rPr lang="en">
                <a:latin typeface="Calibri"/>
                <a:ea typeface="Calibri"/>
                <a:cs typeface="Calibri"/>
                <a:sym typeface="Calibri"/>
              </a:rPr>
              <a:t>). Without Fontan surgery, children with an unrepaired univentricular heart</a:t>
            </a:r>
            <a:r>
              <a:rPr lang="en" b="1" i="1">
                <a:latin typeface="Calibri"/>
                <a:ea typeface="Calibri"/>
                <a:cs typeface="Calibri"/>
                <a:sym typeface="Calibri"/>
              </a:rPr>
              <a:t> </a:t>
            </a:r>
            <a:r>
              <a:rPr lang="en">
                <a:latin typeface="Calibri"/>
                <a:ea typeface="Calibri"/>
                <a:cs typeface="Calibri"/>
                <a:sym typeface="Calibri"/>
              </a:rPr>
              <a:t>have a very poor prognosis with over 70% dying by 16 years of age</a:t>
            </a:r>
            <a:r>
              <a:rPr lang="en" u="sng" baseline="30000">
                <a:solidFill>
                  <a:schemeClr val="hlink"/>
                </a:solidFill>
                <a:latin typeface="Calibri"/>
                <a:ea typeface="Calibri"/>
                <a:cs typeface="Calibri"/>
                <a:sym typeface="Calibri"/>
                <a:hlinkClick r:id="rId4"/>
              </a:rPr>
              <a:t>4</a:t>
            </a:r>
            <a:r>
              <a:rPr lang="en">
                <a:latin typeface="Calibri"/>
                <a:ea typeface="Calibri"/>
                <a:cs typeface="Calibri"/>
                <a:sym typeface="Calibri"/>
              </a:rPr>
              <a:t>. The Fontan surgery has revolutionized the care of these patients by significantly improving survival and remains the best option</a:t>
            </a:r>
            <a:r>
              <a:rPr lang="en" u="sng" baseline="30000">
                <a:solidFill>
                  <a:schemeClr val="hlink"/>
                </a:solidFill>
                <a:latin typeface="Calibri"/>
                <a:ea typeface="Calibri"/>
                <a:cs typeface="Calibri"/>
                <a:sym typeface="Calibri"/>
                <a:hlinkClick r:id="rId5"/>
              </a:rPr>
              <a:t>5</a:t>
            </a:r>
            <a:r>
              <a:rPr lang="en">
                <a:latin typeface="Calibri"/>
                <a:ea typeface="Calibri"/>
                <a:cs typeface="Calibri"/>
                <a:sym typeface="Calibri"/>
              </a:rPr>
              <a:t>. The Fontan operation is relatively new, first introduced in the 1970s, and therefore there is minimal outcomes data and no prospective data extending beyond 20 years.</a:t>
            </a:r>
            <a:endParaRPr/>
          </a:p>
          <a:p>
            <a:pPr marL="0" lvl="0" indent="0" algn="l" rtl="0">
              <a:spcBef>
                <a:spcPts val="0"/>
              </a:spcBef>
              <a:spcAft>
                <a:spcPts val="0"/>
              </a:spcAft>
              <a:buNone/>
            </a:pPr>
            <a:endParaRPr>
              <a:latin typeface="Calibri"/>
              <a:ea typeface="Calibri"/>
              <a:cs typeface="Calibri"/>
              <a:sym typeface="Calibri"/>
            </a:endParaRPr>
          </a:p>
        </p:txBody>
      </p:sp>
      <p:sp>
        <p:nvSpPr>
          <p:cNvPr id="614" name="Google Shape;614;g12246b29603_3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2246b29603_3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g12246b29603_3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  </a:t>
            </a:r>
            <a:r>
              <a:rPr lang="en" b="1">
                <a:latin typeface="Calibri"/>
                <a:ea typeface="Calibri"/>
                <a:cs typeface="Calibri"/>
                <a:sym typeface="Calibri"/>
              </a:rPr>
              <a:t>It is estimated that one in every 3000 children born in North America has a univentricular heart and at least 80% undergo Fontan surgery</a:t>
            </a:r>
            <a:r>
              <a:rPr lang="en" b="1" u="sng" baseline="30000">
                <a:solidFill>
                  <a:schemeClr val="hlink"/>
                </a:solidFill>
                <a:latin typeface="Calibri"/>
                <a:ea typeface="Calibri"/>
                <a:cs typeface="Calibri"/>
                <a:sym typeface="Calibri"/>
                <a:hlinkClick r:id="rId3"/>
              </a:rPr>
              <a:t>1-3</a:t>
            </a:r>
            <a:r>
              <a:rPr lang="en">
                <a:latin typeface="Calibri"/>
                <a:ea typeface="Calibri"/>
                <a:cs typeface="Calibri"/>
                <a:sym typeface="Calibri"/>
              </a:rPr>
              <a:t> (References in </a:t>
            </a:r>
            <a:r>
              <a:rPr lang="en" b="1">
                <a:latin typeface="Calibri"/>
                <a:ea typeface="Calibri"/>
                <a:cs typeface="Calibri"/>
                <a:sym typeface="Calibri"/>
              </a:rPr>
              <a:t>Appendix 1</a:t>
            </a:r>
            <a:r>
              <a:rPr lang="en">
                <a:latin typeface="Calibri"/>
                <a:ea typeface="Calibri"/>
                <a:cs typeface="Calibri"/>
                <a:sym typeface="Calibri"/>
              </a:rPr>
              <a:t>). Without Fontan surgery, children with an unrepaired univentricular heart</a:t>
            </a:r>
            <a:r>
              <a:rPr lang="en" b="1" i="1">
                <a:latin typeface="Calibri"/>
                <a:ea typeface="Calibri"/>
                <a:cs typeface="Calibri"/>
                <a:sym typeface="Calibri"/>
              </a:rPr>
              <a:t> </a:t>
            </a:r>
            <a:r>
              <a:rPr lang="en">
                <a:latin typeface="Calibri"/>
                <a:ea typeface="Calibri"/>
                <a:cs typeface="Calibri"/>
                <a:sym typeface="Calibri"/>
              </a:rPr>
              <a:t>have a very poor prognosis with over 70% dying by 16 years of age</a:t>
            </a:r>
            <a:r>
              <a:rPr lang="en" u="sng" baseline="30000">
                <a:solidFill>
                  <a:schemeClr val="hlink"/>
                </a:solidFill>
                <a:latin typeface="Calibri"/>
                <a:ea typeface="Calibri"/>
                <a:cs typeface="Calibri"/>
                <a:sym typeface="Calibri"/>
                <a:hlinkClick r:id="rId4"/>
              </a:rPr>
              <a:t>4</a:t>
            </a:r>
            <a:r>
              <a:rPr lang="en">
                <a:latin typeface="Calibri"/>
                <a:ea typeface="Calibri"/>
                <a:cs typeface="Calibri"/>
                <a:sym typeface="Calibri"/>
              </a:rPr>
              <a:t>. The Fontan surgery has revolutionized the care of these patients by significantly improving survival and remains the best option</a:t>
            </a:r>
            <a:r>
              <a:rPr lang="en" u="sng" baseline="30000">
                <a:solidFill>
                  <a:schemeClr val="hlink"/>
                </a:solidFill>
                <a:latin typeface="Calibri"/>
                <a:ea typeface="Calibri"/>
                <a:cs typeface="Calibri"/>
                <a:sym typeface="Calibri"/>
                <a:hlinkClick r:id="rId5"/>
              </a:rPr>
              <a:t>5</a:t>
            </a:r>
            <a:r>
              <a:rPr lang="en">
                <a:latin typeface="Calibri"/>
                <a:ea typeface="Calibri"/>
                <a:cs typeface="Calibri"/>
                <a:sym typeface="Calibri"/>
              </a:rPr>
              <a:t>. The Fontan operation is relatively new, first introduced in the 1970s, and therefore there is minimal outcomes data and no prospective data extending beyond 20 years.</a:t>
            </a:r>
            <a:endParaRPr/>
          </a:p>
          <a:p>
            <a:pPr marL="0" lvl="0" indent="0" algn="l" rtl="0">
              <a:spcBef>
                <a:spcPts val="0"/>
              </a:spcBef>
              <a:spcAft>
                <a:spcPts val="0"/>
              </a:spcAft>
              <a:buNone/>
            </a:pPr>
            <a:endParaRPr>
              <a:latin typeface="Calibri"/>
              <a:ea typeface="Calibri"/>
              <a:cs typeface="Calibri"/>
              <a:sym typeface="Calibri"/>
            </a:endParaRPr>
          </a:p>
        </p:txBody>
      </p:sp>
      <p:sp>
        <p:nvSpPr>
          <p:cNvPr id="621" name="Google Shape;621;g12246b29603_3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2246b29603_3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1" name="Google Shape;631;g12246b29603_3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80% now undergo a Fontan.  It involves diverting the </a:t>
            </a:r>
            <a:r>
              <a:rPr lang="en" u="sng">
                <a:solidFill>
                  <a:schemeClr val="hlink"/>
                </a:solidFill>
                <a:latin typeface="Calibri"/>
                <a:ea typeface="Calibri"/>
                <a:cs typeface="Calibri"/>
                <a:sym typeface="Calibri"/>
                <a:hlinkClick r:id="rId3"/>
              </a:rPr>
              <a:t>venous</a:t>
            </a:r>
            <a:r>
              <a:rPr lang="en">
                <a:latin typeface="Calibri"/>
                <a:ea typeface="Calibri"/>
                <a:cs typeface="Calibri"/>
                <a:sym typeface="Calibri"/>
              </a:rPr>
              <a:t> </a:t>
            </a:r>
            <a:r>
              <a:rPr lang="en" u="sng">
                <a:solidFill>
                  <a:schemeClr val="hlink"/>
                </a:solidFill>
                <a:latin typeface="Calibri"/>
                <a:ea typeface="Calibri"/>
                <a:cs typeface="Calibri"/>
                <a:sym typeface="Calibri"/>
                <a:hlinkClick r:id="rId4"/>
              </a:rPr>
              <a:t>blood</a:t>
            </a:r>
            <a:r>
              <a:rPr lang="en">
                <a:latin typeface="Calibri"/>
                <a:ea typeface="Calibri"/>
                <a:cs typeface="Calibri"/>
                <a:sym typeface="Calibri"/>
              </a:rPr>
              <a:t> from the </a:t>
            </a:r>
            <a:r>
              <a:rPr lang="en" u="sng">
                <a:solidFill>
                  <a:schemeClr val="hlink"/>
                </a:solidFill>
                <a:latin typeface="Calibri"/>
                <a:ea typeface="Calibri"/>
                <a:cs typeface="Calibri"/>
                <a:sym typeface="Calibri"/>
                <a:hlinkClick r:id="rId5"/>
              </a:rPr>
              <a:t>right atrium</a:t>
            </a:r>
            <a:r>
              <a:rPr lang="en">
                <a:latin typeface="Calibri"/>
                <a:ea typeface="Calibri"/>
                <a:cs typeface="Calibri"/>
                <a:sym typeface="Calibri"/>
              </a:rPr>
              <a:t> to the </a:t>
            </a:r>
            <a:r>
              <a:rPr lang="en" u="sng">
                <a:solidFill>
                  <a:schemeClr val="hlink"/>
                </a:solidFill>
                <a:latin typeface="Calibri"/>
                <a:ea typeface="Calibri"/>
                <a:cs typeface="Calibri"/>
                <a:sym typeface="Calibri"/>
                <a:hlinkClick r:id="rId6"/>
              </a:rPr>
              <a:t>pulmonary arteries</a:t>
            </a:r>
            <a:r>
              <a:rPr lang="en">
                <a:latin typeface="Calibri"/>
                <a:ea typeface="Calibri"/>
                <a:cs typeface="Calibri"/>
                <a:sym typeface="Calibri"/>
              </a:rPr>
              <a:t>without passing through the morphologic </a:t>
            </a:r>
            <a:r>
              <a:rPr lang="en" u="sng">
                <a:solidFill>
                  <a:schemeClr val="hlink"/>
                </a:solidFill>
                <a:latin typeface="Calibri"/>
                <a:ea typeface="Calibri"/>
                <a:cs typeface="Calibri"/>
                <a:sym typeface="Calibri"/>
                <a:hlinkClick r:id="rId7"/>
              </a:rPr>
              <a:t>right ventricle</a:t>
            </a:r>
            <a:r>
              <a:rPr lang="en">
                <a:latin typeface="Calibri"/>
                <a:ea typeface="Calibri"/>
                <a:cs typeface="Calibri"/>
                <a:sym typeface="Calibri"/>
              </a:rPr>
              <a:t>. It was initially described in 1971 by Dr. Francois Marie Fontan (1929 – ) from Bordeaux, France and Dr Guillermo Kreutzer from Buenos Aires, Argentina(1934 – ) separately as a surgical treatment for </a:t>
            </a:r>
            <a:r>
              <a:rPr lang="en" u="sng">
                <a:solidFill>
                  <a:schemeClr val="hlink"/>
                </a:solidFill>
                <a:latin typeface="Calibri"/>
                <a:ea typeface="Calibri"/>
                <a:cs typeface="Calibri"/>
                <a:sym typeface="Calibri"/>
                <a:hlinkClick r:id="rId8"/>
              </a:rPr>
              <a:t>tricuspid atresia</a:t>
            </a:r>
            <a:r>
              <a:rPr lang="en">
                <a:latin typeface="Calibri"/>
                <a:ea typeface="Calibri"/>
                <a:cs typeface="Calibri"/>
                <a:sym typeface="Calibri"/>
              </a:rPr>
              <a:t>.</a:t>
            </a:r>
            <a:r>
              <a:rPr lang="en" u="sng" baseline="30000">
                <a:solidFill>
                  <a:schemeClr val="hlink"/>
                </a:solidFill>
                <a:latin typeface="Calibri"/>
                <a:ea typeface="Calibri"/>
                <a:cs typeface="Calibri"/>
                <a:sym typeface="Calibri"/>
                <a:hlinkClick r:id="rId9"/>
              </a:rPr>
              <a:t>[1]</a:t>
            </a:r>
            <a:r>
              <a:rPr lang="en">
                <a:latin typeface="Calibri"/>
                <a:ea typeface="Calibri"/>
                <a:cs typeface="Calibri"/>
                <a:sym typeface="Calibri"/>
              </a:rPr>
              <a:t> </a:t>
            </a:r>
            <a:r>
              <a:rPr lang="en" u="sng" baseline="30000">
                <a:solidFill>
                  <a:schemeClr val="hlink"/>
                </a:solidFill>
                <a:latin typeface="Calibri"/>
                <a:ea typeface="Calibri"/>
                <a:cs typeface="Calibri"/>
                <a:sym typeface="Calibri"/>
                <a:hlinkClick r:id="rId10"/>
              </a:rPr>
              <a:t>[2]</a:t>
            </a:r>
            <a:r>
              <a:rPr lang="en">
                <a:latin typeface="Calibri"/>
                <a:ea typeface="Calibri"/>
                <a:cs typeface="Calibri"/>
                <a:sym typeface="Calibri"/>
              </a:rPr>
              <a:t> The Fontan procedure has more recently been used in pediatric situations where an infant only has a single effective ventricle, either due to lack of a heart valve (e.g. </a:t>
            </a:r>
            <a:r>
              <a:rPr lang="en" u="sng">
                <a:solidFill>
                  <a:schemeClr val="hlink"/>
                </a:solidFill>
                <a:latin typeface="Calibri"/>
                <a:ea typeface="Calibri"/>
                <a:cs typeface="Calibri"/>
                <a:sym typeface="Calibri"/>
                <a:hlinkClick r:id="rId8"/>
              </a:rPr>
              <a:t>tricuspid</a:t>
            </a:r>
            <a:r>
              <a:rPr lang="en">
                <a:latin typeface="Calibri"/>
                <a:ea typeface="Calibri"/>
                <a:cs typeface="Calibri"/>
                <a:sym typeface="Calibri"/>
              </a:rPr>
              <a:t> or</a:t>
            </a:r>
            <a:r>
              <a:rPr lang="en" u="sng">
                <a:solidFill>
                  <a:schemeClr val="hlink"/>
                </a:solidFill>
                <a:latin typeface="Calibri"/>
                <a:ea typeface="Calibri"/>
                <a:cs typeface="Calibri"/>
                <a:sym typeface="Calibri"/>
                <a:hlinkClick r:id="rId11"/>
              </a:rPr>
              <a:t>mitral atresia</a:t>
            </a:r>
            <a:r>
              <a:rPr lang="en">
                <a:latin typeface="Calibri"/>
                <a:ea typeface="Calibri"/>
                <a:cs typeface="Calibri"/>
                <a:sym typeface="Calibri"/>
              </a:rPr>
              <a:t>), an abnormality of the pumping ability of the heart (e.g. </a:t>
            </a:r>
            <a:r>
              <a:rPr lang="en" u="sng">
                <a:solidFill>
                  <a:schemeClr val="hlink"/>
                </a:solidFill>
                <a:latin typeface="Calibri"/>
                <a:ea typeface="Calibri"/>
                <a:cs typeface="Calibri"/>
                <a:sym typeface="Calibri"/>
                <a:hlinkClick r:id="rId12"/>
              </a:rPr>
              <a:t>hypoplastic left heart syndrome</a:t>
            </a:r>
            <a:r>
              <a:rPr lang="en">
                <a:latin typeface="Calibri"/>
                <a:ea typeface="Calibri"/>
                <a:cs typeface="Calibri"/>
                <a:sym typeface="Calibri"/>
              </a:rPr>
              <a:t> or </a:t>
            </a:r>
            <a:r>
              <a:rPr lang="en" u="sng">
                <a:solidFill>
                  <a:schemeClr val="hlink"/>
                </a:solidFill>
                <a:latin typeface="Calibri"/>
                <a:ea typeface="Calibri"/>
                <a:cs typeface="Calibri"/>
                <a:sym typeface="Calibri"/>
                <a:hlinkClick r:id="rId13"/>
              </a:rPr>
              <a:t>hypoplastic right heart syndrome</a:t>
            </a:r>
            <a:r>
              <a:rPr lang="en">
                <a:latin typeface="Calibri"/>
                <a:ea typeface="Calibri"/>
                <a:cs typeface="Calibri"/>
                <a:sym typeface="Calibri"/>
              </a:rPr>
              <a:t>), or a complex congenital heart disease where a bi-ventricular repair is impossible or inadvisable. Fontan was the first to completely bypass the right heart in a human subject and to channel both the IVC and SVC blood to the pulmonary arteries. He unsuccessfully attempted to bypass the right heart in healthy dogs. However, he reasoned that it may work in patients with tricuspid atresia because the right atrium is thicker and more muscular in humans than in canines and hence better able to perform a contractile function. He also believed that valved conduits were essential to prevent the blood from going in the opposite direction (ie, into the IVC). Therefore, he incorporated one valved homograft between the IVC and the right atrium and another valved homograft between the right atrium and the left pulmonary artery.</a:t>
            </a:r>
            <a:endParaRPr/>
          </a:p>
          <a:p>
            <a:pPr marL="0" lvl="0" indent="0" algn="l" rtl="0">
              <a:spcBef>
                <a:spcPts val="0"/>
              </a:spcBef>
              <a:spcAft>
                <a:spcPts val="0"/>
              </a:spcAft>
              <a:buNone/>
            </a:pPr>
            <a:r>
              <a:rPr lang="en">
                <a:latin typeface="Calibri"/>
                <a:ea typeface="Calibri"/>
                <a:cs typeface="Calibri"/>
                <a:sym typeface="Calibri"/>
              </a:rPr>
              <a:t>The final operation consisted of the classic Glenn SVC–to–right pulmonary artery operation as well as the right atrium–to–left pulmonary artery connection with the 2 homografts, as described. He published his results from the first three patients in 1971.</a:t>
            </a:r>
            <a:r>
              <a:rPr lang="en" baseline="30000">
                <a:latin typeface="Calibri"/>
                <a:ea typeface="Calibri"/>
                <a:cs typeface="Calibri"/>
                <a:sym typeface="Calibri"/>
              </a:rPr>
              <a:t>[2]</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Kreutzer et al (1973) offered a modification almost immediately.</a:t>
            </a:r>
            <a:r>
              <a:rPr lang="en" baseline="30000">
                <a:latin typeface="Calibri"/>
                <a:ea typeface="Calibri"/>
                <a:cs typeface="Calibri"/>
                <a:sym typeface="Calibri"/>
              </a:rPr>
              <a:t>[4] </a:t>
            </a:r>
            <a:r>
              <a:rPr lang="en">
                <a:latin typeface="Calibri"/>
                <a:ea typeface="Calibri"/>
                <a:cs typeface="Calibri"/>
                <a:sym typeface="Calibri"/>
              </a:rPr>
              <a:t>They described a connection between the right atrial appendage and the main pulmonary artery accomplished by means of a pulmonary homograft or the patient's own pulmonary annulus but without a valved homograft at the IVC–right atrial junction. In this situation, the continuity of the pulmonary arteries is maintained.</a:t>
            </a:r>
            <a:endParaRPr/>
          </a:p>
          <a:p>
            <a:pPr marL="0" lvl="0" indent="0" algn="l" rtl="0">
              <a:spcBef>
                <a:spcPts val="0"/>
              </a:spcBef>
              <a:spcAft>
                <a:spcPts val="0"/>
              </a:spcAft>
              <a:buNone/>
            </a:pPr>
            <a:endParaRPr>
              <a:latin typeface="Calibri"/>
              <a:ea typeface="Calibri"/>
              <a:cs typeface="Calibri"/>
              <a:sym typeface="Calibri"/>
            </a:endParaRPr>
          </a:p>
        </p:txBody>
      </p:sp>
      <p:sp>
        <p:nvSpPr>
          <p:cNvPr id="632" name="Google Shape;632;g12246b29603_3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2246b29603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12246b29603_3_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the first challenge. Creating a circulation compatible with life.</a:t>
            </a:r>
            <a:endParaRPr/>
          </a:p>
          <a:p>
            <a:pPr marL="0" lvl="0" indent="0" algn="l" rtl="0">
              <a:spcBef>
                <a:spcPts val="0"/>
              </a:spcBef>
              <a:spcAft>
                <a:spcPts val="0"/>
              </a:spcAft>
              <a:buNone/>
            </a:pPr>
            <a:endParaRPr/>
          </a:p>
        </p:txBody>
      </p:sp>
      <p:sp>
        <p:nvSpPr>
          <p:cNvPr id="639" name="Google Shape;639;g12246b29603_3_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2246b29603_3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12246b29603_3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the first challenge. Creating a circulation compatible with life.</a:t>
            </a:r>
            <a:endParaRPr/>
          </a:p>
          <a:p>
            <a:pPr marL="0" lvl="0" indent="0" algn="l" rtl="0">
              <a:spcBef>
                <a:spcPts val="0"/>
              </a:spcBef>
              <a:spcAft>
                <a:spcPts val="0"/>
              </a:spcAft>
              <a:buNone/>
            </a:pPr>
            <a:endParaRPr/>
          </a:p>
        </p:txBody>
      </p:sp>
      <p:sp>
        <p:nvSpPr>
          <p:cNvPr id="648" name="Google Shape;648;g12246b29603_3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2246b29603_3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12246b29603_3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the first challenge. Creating a circulation compatible with life.</a:t>
            </a:r>
            <a:endParaRPr/>
          </a:p>
          <a:p>
            <a:pPr marL="0" lvl="0" indent="0" algn="l" rtl="0">
              <a:spcBef>
                <a:spcPts val="0"/>
              </a:spcBef>
              <a:spcAft>
                <a:spcPts val="0"/>
              </a:spcAft>
              <a:buNone/>
            </a:pPr>
            <a:endParaRPr/>
          </a:p>
        </p:txBody>
      </p:sp>
      <p:sp>
        <p:nvSpPr>
          <p:cNvPr id="655" name="Google Shape;655;g12246b29603_3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f47616f2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f47616f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2246b29603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2246b29603_3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the first challenge. Creating a circulation compatible with life.</a:t>
            </a:r>
            <a:endParaRPr/>
          </a:p>
          <a:p>
            <a:pPr marL="0" lvl="0" indent="0" algn="l" rtl="0">
              <a:spcBef>
                <a:spcPts val="0"/>
              </a:spcBef>
              <a:spcAft>
                <a:spcPts val="0"/>
              </a:spcAft>
              <a:buNone/>
            </a:pPr>
            <a:endParaRPr/>
          </a:p>
        </p:txBody>
      </p:sp>
      <p:sp>
        <p:nvSpPr>
          <p:cNvPr id="666" name="Google Shape;666;g12246b29603_3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2246b29603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12246b29603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2246b29603_3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g12246b29603_3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2246b29603_3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12246b29603_3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2246b29603_3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12246b29603_3_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12" name="Google Shape;712;g12246b29603_3_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2246b29603_3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8" name="Google Shape;718;g12246b29603_3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2246b29603_3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7" name="Google Shape;747;g12246b29603_3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f3f0f40f6b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f3f0f40f6b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gf3f0f40f6b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f3f0f40f6b_0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f3f0f40f6b_0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gf3f0f40f6b_0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f3f0f40f6b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f3f0f40f6b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 </a:t>
            </a:r>
            <a:endParaRPr/>
          </a:p>
        </p:txBody>
      </p:sp>
      <p:sp>
        <p:nvSpPr>
          <p:cNvPr id="781" name="Google Shape;781;gf3f0f40f6b_0_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f47616f2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1f47616f2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f3f0f40f6b_0_4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f3f0f40f6b_0_4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f3f0f40f6b_0_4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f3f0f40f6b_0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f3f0f40f6b_0_5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17" name="Google Shape;817;gf3f0f40f6b_0_5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3f0f40f6b_0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f3f0f40f6b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f3f0f40f6b_0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f3f0f40f6b_0_5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f3f0f40f6b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3f0f40f6b_0_5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7" name="Google Shape;847;gf3f0f40f6b_0_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3f0f40f6b_0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f3f0f40f6b_0_5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gf3f0f40f6b_0_5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f3f0f40f6b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f3f0f40f6b_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78" name="Google Shape;878;gf3f0f40f6b_0_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f3f0f40f6b_0_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f3f0f40f6b_0_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gf3f0f40f6b_0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f3f0f40f6b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f3f0f40f6b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gf3f0f40f6b_0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f3f0f40f6b_0_6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gf3f0f40f6b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f47616f2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f47616f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3f0f40f6b_0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f3f0f40f6b_0_6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gf3f0f40f6b_0_6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f3f0f40f6b_0_6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0" name="Google Shape;920;gf3f0f40f6b_0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f3f0f40f6b_0_6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gf3f0f40f6b_0_6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f3f0f40f6b_0_6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2" name="Google Shape;932;gf3f0f40f6b_0_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f3f0f40f6b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gf3f0f40f6b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gf3f0f40f6b_0_6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f3f0f40f6b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f3f0f40f6b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gf3f0f40f6b_0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3f0f40f6b_0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gf3f0f40f6b_0_6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956" name="Google Shape;956;gf3f0f40f6b_0_6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f3f0f40f6b_0_6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2" name="Google Shape;962;gf3f0f40f6b_0_6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f3f0f40f6b_0_6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gf3f0f40f6b_0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f3f0f40f6b_0_6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9" name="Google Shape;979;gf3f0f40f6b_0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1b270e1b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1b270e1b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f3f0f40f6b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f3f0f40f6b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gf3f0f40f6b_0_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f3f0f40f6b_0_7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gf3f0f40f6b_0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f3f0f40f6b_0_7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2" name="Google Shape;1002;gf3f0f40f6b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f3f0f40f6b_0_7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2" name="Google Shape;1012;gf3f0f40f6b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f3f0f40f6b_0_7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0" name="Google Shape;1020;gf3f0f40f6b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23bea028b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123bea028b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23bea028b2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123bea028b2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23bea028b2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g123bea028b2_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23bea028b2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8" name="Google Shape;1078;g123bea028b2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123bea028b2_4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g123bea028b2_4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1f47616f2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1f47616f2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3bea028b2_4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1" name="Google Shape;1131;g123bea028b2_4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23bea028b2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2" name="Google Shape;1152;g123bea028b2_4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123bea028b2_4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1" name="Google Shape;1171;g123bea028b2_4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23bea028b2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1" name="Google Shape;1191;g123bea028b2_4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23bea028b2_4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6" name="Google Shape;1206;g123bea028b2_4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1224c86933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1224c869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1224c86933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1224c8693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224c86933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224c86933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1224c86933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1224c86933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224c86933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1224c86933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1f47616f2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1f47616f2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224c86933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1224c86933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24c86933a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24c86933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224c86933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224c86933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224c86933a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1224c86933a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1f2d1ba0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11f2d1ba0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11e14c5060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11e14c5060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2629a1e2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2629a1e2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12629a1e26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12629a1e2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2629a1e267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2629a1e267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2629a1e267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2629a1e267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1f47616f2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1f47616f2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12629a1e267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12629a1e267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2629a1e267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2629a1e267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1e317cd5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11e317cd5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2246b2960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7" name="Google Shape;1377;g12246b29603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12246b2960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3" name="Google Shape;1383;g12246b29603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1f47616f2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1f47616f2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12246b29603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7" name="Google Shape;1397;g12246b29603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245d551b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1245d551b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slide from CCHA to promote the Virtual Fontan Heart Camp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638175"/>
            <a:ext cx="4943400" cy="4505400"/>
          </a:xfrm>
          <a:prstGeom prst="rect">
            <a:avLst/>
          </a:prstGeom>
          <a:noFill/>
          <a:ln>
            <a:noFill/>
          </a:ln>
        </p:spPr>
      </p:sp>
      <p:sp>
        <p:nvSpPr>
          <p:cNvPr id="52" name="Google Shape;52;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3"/>
        <p:cNvGrpSpPr/>
        <p:nvPr/>
      </p:nvGrpSpPr>
      <p:grpSpPr>
        <a:xfrm>
          <a:off x="0" y="0"/>
          <a:ext cx="0" cy="0"/>
          <a:chOff x="0" y="0"/>
          <a:chExt cx="0" cy="0"/>
        </a:xfrm>
      </p:grpSpPr>
      <p:sp>
        <p:nvSpPr>
          <p:cNvPr id="54" name="Google Shape;54;p14"/>
          <p:cNvSpPr>
            <a:spLocks noGrp="1"/>
          </p:cNvSpPr>
          <p:nvPr>
            <p:ph type="pic" idx="2"/>
          </p:nvPr>
        </p:nvSpPr>
        <p:spPr>
          <a:xfrm>
            <a:off x="413657" y="-1034143"/>
            <a:ext cx="3352800" cy="5469900"/>
          </a:xfrm>
          <a:prstGeom prst="rect">
            <a:avLst/>
          </a:prstGeom>
          <a:noFill/>
          <a:ln>
            <a:noFill/>
          </a:ln>
        </p:spPr>
      </p:sp>
      <p:sp>
        <p:nvSpPr>
          <p:cNvPr id="55" name="Google Shape;55;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729342" y="849086"/>
            <a:ext cx="2702700" cy="2688900"/>
          </a:xfrm>
          <a:prstGeom prst="rect">
            <a:avLst/>
          </a:prstGeom>
          <a:noFill/>
          <a:ln>
            <a:noFill/>
          </a:ln>
        </p:spPr>
      </p:sp>
      <p:sp>
        <p:nvSpPr>
          <p:cNvPr id="58" name="Google Shape;5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
        <p:cNvGrpSpPr/>
        <p:nvPr/>
      </p:nvGrpSpPr>
      <p:grpSpPr>
        <a:xfrm>
          <a:off x="0" y="0"/>
          <a:ext cx="0" cy="0"/>
          <a:chOff x="0" y="0"/>
          <a:chExt cx="0" cy="0"/>
        </a:xfrm>
      </p:grpSpPr>
      <p:sp>
        <p:nvSpPr>
          <p:cNvPr id="60" name="Google Shape;60;p16"/>
          <p:cNvSpPr>
            <a:spLocks noGrp="1"/>
          </p:cNvSpPr>
          <p:nvPr>
            <p:ph type="pic" idx="2"/>
          </p:nvPr>
        </p:nvSpPr>
        <p:spPr>
          <a:xfrm>
            <a:off x="729343" y="770164"/>
            <a:ext cx="3124200" cy="3769200"/>
          </a:xfrm>
          <a:prstGeom prst="rect">
            <a:avLst/>
          </a:prstGeom>
          <a:noFill/>
          <a:ln>
            <a:noFill/>
          </a:ln>
        </p:spPr>
      </p:sp>
      <p:sp>
        <p:nvSpPr>
          <p:cNvPr id="61" name="Google Shape;6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2"/>
        <p:cNvGrpSpPr/>
        <p:nvPr/>
      </p:nvGrpSpPr>
      <p:grpSpPr>
        <a:xfrm>
          <a:off x="0" y="0"/>
          <a:ext cx="0" cy="0"/>
          <a:chOff x="0" y="0"/>
          <a:chExt cx="0" cy="0"/>
        </a:xfrm>
      </p:grpSpPr>
      <p:sp>
        <p:nvSpPr>
          <p:cNvPr id="63" name="Google Shape;63;p17"/>
          <p:cNvSpPr>
            <a:spLocks noGrp="1"/>
          </p:cNvSpPr>
          <p:nvPr>
            <p:ph type="pic" idx="2"/>
          </p:nvPr>
        </p:nvSpPr>
        <p:spPr>
          <a:xfrm>
            <a:off x="690558" y="485685"/>
            <a:ext cx="1236300" cy="1316100"/>
          </a:xfrm>
          <a:prstGeom prst="rect">
            <a:avLst/>
          </a:prstGeom>
          <a:noFill/>
          <a:ln>
            <a:noFill/>
          </a:ln>
        </p:spPr>
      </p:sp>
      <p:sp>
        <p:nvSpPr>
          <p:cNvPr id="64" name="Google Shape;64;p17"/>
          <p:cNvSpPr>
            <a:spLocks noGrp="1"/>
          </p:cNvSpPr>
          <p:nvPr>
            <p:ph type="pic" idx="3"/>
          </p:nvPr>
        </p:nvSpPr>
        <p:spPr>
          <a:xfrm>
            <a:off x="2212522" y="1944725"/>
            <a:ext cx="1256400" cy="1337400"/>
          </a:xfrm>
          <a:prstGeom prst="rect">
            <a:avLst/>
          </a:prstGeom>
          <a:noFill/>
          <a:ln>
            <a:noFill/>
          </a:ln>
        </p:spPr>
      </p:sp>
      <p:sp>
        <p:nvSpPr>
          <p:cNvPr id="65" name="Google Shape;65;p17"/>
          <p:cNvSpPr>
            <a:spLocks noGrp="1"/>
          </p:cNvSpPr>
          <p:nvPr>
            <p:ph type="pic" idx="4"/>
          </p:nvPr>
        </p:nvSpPr>
        <p:spPr>
          <a:xfrm>
            <a:off x="690558" y="3425261"/>
            <a:ext cx="1236300" cy="1316100"/>
          </a:xfrm>
          <a:prstGeom prst="rect">
            <a:avLst/>
          </a:prstGeom>
          <a:noFill/>
          <a:ln>
            <a:noFill/>
          </a:ln>
        </p:spPr>
      </p:sp>
      <p:sp>
        <p:nvSpPr>
          <p:cNvPr id="66" name="Google Shape;66;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7"/>
        <p:cNvGrpSpPr/>
        <p:nvPr/>
      </p:nvGrpSpPr>
      <p:grpSpPr>
        <a:xfrm>
          <a:off x="0" y="0"/>
          <a:ext cx="0" cy="0"/>
          <a:chOff x="0" y="0"/>
          <a:chExt cx="0" cy="0"/>
        </a:xfrm>
      </p:grpSpPr>
      <p:sp>
        <p:nvSpPr>
          <p:cNvPr id="68" name="Google Shape;68;p18"/>
          <p:cNvSpPr>
            <a:spLocks noGrp="1"/>
          </p:cNvSpPr>
          <p:nvPr>
            <p:ph type="pic" idx="2"/>
          </p:nvPr>
        </p:nvSpPr>
        <p:spPr>
          <a:xfrm>
            <a:off x="5225144" y="1752601"/>
            <a:ext cx="2841000" cy="1545900"/>
          </a:xfrm>
          <a:prstGeom prst="rect">
            <a:avLst/>
          </a:prstGeom>
          <a:noFill/>
          <a:ln>
            <a:noFill/>
          </a:ln>
        </p:spPr>
      </p:sp>
      <p:sp>
        <p:nvSpPr>
          <p:cNvPr id="69" name="Google Shape;69;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0"/>
        <p:cNvGrpSpPr/>
        <p:nvPr/>
      </p:nvGrpSpPr>
      <p:grpSpPr>
        <a:xfrm>
          <a:off x="0" y="0"/>
          <a:ext cx="0" cy="0"/>
          <a:chOff x="0" y="0"/>
          <a:chExt cx="0" cy="0"/>
        </a:xfrm>
      </p:grpSpPr>
      <p:sp>
        <p:nvSpPr>
          <p:cNvPr id="71" name="Google Shape;71;p19"/>
          <p:cNvSpPr>
            <a:spLocks noGrp="1"/>
          </p:cNvSpPr>
          <p:nvPr>
            <p:ph type="pic" idx="2"/>
          </p:nvPr>
        </p:nvSpPr>
        <p:spPr>
          <a:xfrm>
            <a:off x="4972050" y="0"/>
            <a:ext cx="3762300" cy="5143500"/>
          </a:xfrm>
          <a:prstGeom prst="rect">
            <a:avLst/>
          </a:prstGeom>
          <a:noFill/>
          <a:ln>
            <a:noFill/>
          </a:ln>
        </p:spPr>
      </p:sp>
      <p:sp>
        <p:nvSpPr>
          <p:cNvPr id="72" name="Google Shape;72;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3"/>
        <p:cNvGrpSpPr/>
        <p:nvPr/>
      </p:nvGrpSpPr>
      <p:grpSpPr>
        <a:xfrm>
          <a:off x="0" y="0"/>
          <a:ext cx="0" cy="0"/>
          <a:chOff x="0" y="0"/>
          <a:chExt cx="0" cy="0"/>
        </a:xfrm>
      </p:grpSpPr>
      <p:sp>
        <p:nvSpPr>
          <p:cNvPr id="74" name="Google Shape;74;p20"/>
          <p:cNvSpPr>
            <a:spLocks noGrp="1"/>
          </p:cNvSpPr>
          <p:nvPr>
            <p:ph type="pic" idx="2"/>
          </p:nvPr>
        </p:nvSpPr>
        <p:spPr>
          <a:xfrm>
            <a:off x="1088571" y="0"/>
            <a:ext cx="3995100" cy="5143500"/>
          </a:xfrm>
          <a:prstGeom prst="rect">
            <a:avLst/>
          </a:prstGeom>
          <a:noFill/>
          <a:ln>
            <a:noFill/>
          </a:ln>
        </p:spPr>
      </p:sp>
      <p:sp>
        <p:nvSpPr>
          <p:cNvPr id="75" name="Google Shape;75;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76"/>
        <p:cNvGrpSpPr/>
        <p:nvPr/>
      </p:nvGrpSpPr>
      <p:grpSpPr>
        <a:xfrm>
          <a:off x="0" y="0"/>
          <a:ext cx="0" cy="0"/>
          <a:chOff x="0" y="0"/>
          <a:chExt cx="0" cy="0"/>
        </a:xfrm>
      </p:grpSpPr>
      <p:sp>
        <p:nvSpPr>
          <p:cNvPr id="77" name="Google Shape;77;p21"/>
          <p:cNvSpPr>
            <a:spLocks noGrp="1"/>
          </p:cNvSpPr>
          <p:nvPr>
            <p:ph type="pic" idx="2"/>
          </p:nvPr>
        </p:nvSpPr>
        <p:spPr>
          <a:xfrm>
            <a:off x="1796143" y="0"/>
            <a:ext cx="3638400" cy="5143500"/>
          </a:xfrm>
          <a:prstGeom prst="rect">
            <a:avLst/>
          </a:prstGeom>
          <a:noFill/>
          <a:ln>
            <a:noFill/>
          </a:ln>
        </p:spPr>
      </p:sp>
      <p:sp>
        <p:nvSpPr>
          <p:cNvPr id="78" name="Google Shape;78;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9"/>
        <p:cNvGrpSpPr/>
        <p:nvPr/>
      </p:nvGrpSpPr>
      <p:grpSpPr>
        <a:xfrm>
          <a:off x="0" y="0"/>
          <a:ext cx="0" cy="0"/>
          <a:chOff x="0" y="0"/>
          <a:chExt cx="0" cy="0"/>
        </a:xfrm>
      </p:grpSpPr>
      <p:sp>
        <p:nvSpPr>
          <p:cNvPr id="80" name="Google Shape;80;p22"/>
          <p:cNvSpPr>
            <a:spLocks noGrp="1"/>
          </p:cNvSpPr>
          <p:nvPr>
            <p:ph type="pic" idx="2"/>
          </p:nvPr>
        </p:nvSpPr>
        <p:spPr>
          <a:xfrm>
            <a:off x="4867275" y="0"/>
            <a:ext cx="4276800" cy="5143500"/>
          </a:xfrm>
          <a:prstGeom prst="rect">
            <a:avLst/>
          </a:prstGeom>
          <a:noFill/>
          <a:ln>
            <a:noFill/>
          </a:ln>
        </p:spPr>
      </p:sp>
      <p:sp>
        <p:nvSpPr>
          <p:cNvPr id="81" name="Google Shape;81;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2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2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1" name="Google Shape;91;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3" name="Google Shape;103;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0" name="Google Shape;110;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8"/>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6" name="Google Shape;116;p28"/>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7" name="Google Shape;117;p2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8" name="Google Shape;118;p2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9" name="Google Shape;119;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3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34" name="Google Shape;134;p3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5" name="Google Shape;135;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0" name="Google Shape;140;p32"/>
          <p:cNvSpPr>
            <a:spLocks noGrp="1"/>
          </p:cNvSpPr>
          <p:nvPr>
            <p:ph type="pic" idx="2"/>
          </p:nvPr>
        </p:nvSpPr>
        <p:spPr>
          <a:xfrm>
            <a:off x="3887391" y="740569"/>
            <a:ext cx="4629300" cy="3655200"/>
          </a:xfrm>
          <a:prstGeom prst="rect">
            <a:avLst/>
          </a:prstGeom>
          <a:noFill/>
          <a:ln>
            <a:noFill/>
          </a:ln>
        </p:spPr>
      </p:sp>
      <p:sp>
        <p:nvSpPr>
          <p:cNvPr id="141" name="Google Shape;141;p32"/>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42" name="Google Shape;142;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3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3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4" name="Google Shape;154;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pic>
        <p:nvPicPr>
          <p:cNvPr id="164" name="Google Shape;164;p36"/>
          <p:cNvPicPr preferRelativeResize="0"/>
          <p:nvPr/>
        </p:nvPicPr>
        <p:blipFill rotWithShape="1">
          <a:blip r:embed="rId2">
            <a:alphaModFix/>
          </a:blip>
          <a:srcRect/>
          <a:stretch/>
        </p:blipFill>
        <p:spPr>
          <a:xfrm>
            <a:off x="95250" y="4561340"/>
            <a:ext cx="2057400" cy="56871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3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 name="Google Shape;167;p37"/>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68" name="Google Shape;168;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3" name="Google Shape;173;p38"/>
          <p:cNvSpPr txBox="1">
            <a:spLocks noGrp="1"/>
          </p:cNvSpPr>
          <p:nvPr>
            <p:ph type="body" idx="1"/>
          </p:nvPr>
        </p:nvSpPr>
        <p:spPr>
          <a:xfrm>
            <a:off x="628650" y="1369219"/>
            <a:ext cx="7886700" cy="296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74" name="Google Shape;174;p38"/>
          <p:cNvPicPr preferRelativeResize="0"/>
          <p:nvPr/>
        </p:nvPicPr>
        <p:blipFill rotWithShape="1">
          <a:blip r:embed="rId2">
            <a:alphaModFix/>
          </a:blip>
          <a:srcRect/>
          <a:stretch/>
        </p:blipFill>
        <p:spPr>
          <a:xfrm>
            <a:off x="95250" y="4561340"/>
            <a:ext cx="2057400" cy="56871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39"/>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78" name="Google Shape;178;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3" name="Google Shape;183;p4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4" name="Google Shape;184;p4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8"/>
        <p:cNvGrpSpPr/>
        <p:nvPr/>
      </p:nvGrpSpPr>
      <p:grpSpPr>
        <a:xfrm>
          <a:off x="0" y="0"/>
          <a:ext cx="0" cy="0"/>
          <a:chOff x="0" y="0"/>
          <a:chExt cx="0" cy="0"/>
        </a:xfrm>
      </p:grpSpPr>
      <p:sp>
        <p:nvSpPr>
          <p:cNvPr id="189" name="Google Shape;189;p4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41"/>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1" name="Google Shape;191;p41"/>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2" name="Google Shape;192;p4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3" name="Google Shape;193;p41"/>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4" name="Google Shape;194;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 name="Google Shape;196;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7"/>
        <p:cNvGrpSpPr/>
        <p:nvPr/>
      </p:nvGrpSpPr>
      <p:grpSpPr>
        <a:xfrm>
          <a:off x="0" y="0"/>
          <a:ext cx="0" cy="0"/>
          <a:chOff x="0" y="0"/>
          <a:chExt cx="0" cy="0"/>
        </a:xfrm>
      </p:grpSpPr>
      <p:sp>
        <p:nvSpPr>
          <p:cNvPr id="198" name="Google Shape;198;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99" name="Google Shape;199;p42"/>
          <p:cNvPicPr preferRelativeResize="0"/>
          <p:nvPr/>
        </p:nvPicPr>
        <p:blipFill rotWithShape="1">
          <a:blip r:embed="rId2">
            <a:alphaModFix/>
          </a:blip>
          <a:srcRect/>
          <a:stretch/>
        </p:blipFill>
        <p:spPr>
          <a:xfrm>
            <a:off x="95250" y="4561340"/>
            <a:ext cx="2057400" cy="5687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4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4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03" name="Google Shape;203;p43"/>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04" name="Google Shape;204;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7"/>
        <p:cNvGrpSpPr/>
        <p:nvPr/>
      </p:nvGrpSpPr>
      <p:grpSpPr>
        <a:xfrm>
          <a:off x="0" y="0"/>
          <a:ext cx="0" cy="0"/>
          <a:chOff x="0" y="0"/>
          <a:chExt cx="0" cy="0"/>
        </a:xfrm>
      </p:grpSpPr>
      <p:sp>
        <p:nvSpPr>
          <p:cNvPr id="208" name="Google Shape;208;p44"/>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9" name="Google Shape;209;p44"/>
          <p:cNvSpPr>
            <a:spLocks noGrp="1"/>
          </p:cNvSpPr>
          <p:nvPr>
            <p:ph type="pic" idx="2"/>
          </p:nvPr>
        </p:nvSpPr>
        <p:spPr>
          <a:xfrm>
            <a:off x="3887391" y="740569"/>
            <a:ext cx="4629300" cy="3655200"/>
          </a:xfrm>
          <a:prstGeom prst="rect">
            <a:avLst/>
          </a:prstGeom>
          <a:noFill/>
          <a:ln>
            <a:noFill/>
          </a:ln>
        </p:spPr>
      </p:sp>
      <p:sp>
        <p:nvSpPr>
          <p:cNvPr id="210" name="Google Shape;210;p44"/>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1" name="Google Shape;211;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4"/>
        <p:cNvGrpSpPr/>
        <p:nvPr/>
      </p:nvGrpSpPr>
      <p:grpSpPr>
        <a:xfrm>
          <a:off x="0" y="0"/>
          <a:ext cx="0" cy="0"/>
          <a:chOff x="0" y="0"/>
          <a:chExt cx="0" cy="0"/>
        </a:xfrm>
      </p:grpSpPr>
      <p:sp>
        <p:nvSpPr>
          <p:cNvPr id="215" name="Google Shape;215;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6" name="Google Shape;216;p4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7" name="Google Shape;217;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 name="Google Shape;218;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9" name="Google Shape;219;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0"/>
        <p:cNvGrpSpPr/>
        <p:nvPr/>
      </p:nvGrpSpPr>
      <p:grpSpPr>
        <a:xfrm>
          <a:off x="0" y="0"/>
          <a:ext cx="0" cy="0"/>
          <a:chOff x="0" y="0"/>
          <a:chExt cx="0" cy="0"/>
        </a:xfrm>
      </p:grpSpPr>
      <p:sp>
        <p:nvSpPr>
          <p:cNvPr id="221" name="Google Shape;221;p4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2" name="Google Shape;222;p4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3" name="Google Shape;223;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4" name="Google Shape;224;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5" name="Google Shape;225;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2"/>
        <p:cNvGrpSpPr/>
        <p:nvPr/>
      </p:nvGrpSpPr>
      <p:grpSpPr>
        <a:xfrm>
          <a:off x="0" y="0"/>
          <a:ext cx="0" cy="0"/>
          <a:chOff x="0" y="0"/>
          <a:chExt cx="0" cy="0"/>
        </a:xfrm>
      </p:grpSpPr>
      <p:sp>
        <p:nvSpPr>
          <p:cNvPr id="233" name="Google Shape;233;p48"/>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48"/>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5" name="Google Shape;235;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
        <p:nvSpPr>
          <p:cNvPr id="239" name="Google Shape;239;p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2"/>
        <p:cNvGrpSpPr/>
        <p:nvPr/>
      </p:nvGrpSpPr>
      <p:grpSpPr>
        <a:xfrm>
          <a:off x="0" y="0"/>
          <a:ext cx="0" cy="0"/>
          <a:chOff x="0" y="0"/>
          <a:chExt cx="0" cy="0"/>
        </a:xfrm>
      </p:grpSpPr>
      <p:sp>
        <p:nvSpPr>
          <p:cNvPr id="243" name="Google Shape;243;p5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50"/>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5" name="Google Shape;245;p5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5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5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51"/>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5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51" name="Google Shape;251;p5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5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4"/>
        <p:cNvGrpSpPr/>
        <p:nvPr/>
      </p:nvGrpSpPr>
      <p:grpSpPr>
        <a:xfrm>
          <a:off x="0" y="0"/>
          <a:ext cx="0" cy="0"/>
          <a:chOff x="0" y="0"/>
          <a:chExt cx="0" cy="0"/>
        </a:xfrm>
      </p:grpSpPr>
      <p:sp>
        <p:nvSpPr>
          <p:cNvPr id="255" name="Google Shape;255;p5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52"/>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7" name="Google Shape;257;p52"/>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8" name="Google Shape;258;p5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5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5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1"/>
        <p:cNvGrpSpPr/>
        <p:nvPr/>
      </p:nvGrpSpPr>
      <p:grpSpPr>
        <a:xfrm>
          <a:off x="0" y="0"/>
          <a:ext cx="0" cy="0"/>
          <a:chOff x="0" y="0"/>
          <a:chExt cx="0" cy="0"/>
        </a:xfrm>
      </p:grpSpPr>
      <p:sp>
        <p:nvSpPr>
          <p:cNvPr id="262" name="Google Shape;262;p5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5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4" name="Google Shape;264;p5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65" name="Google Shape;265;p53"/>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6" name="Google Shape;266;p53"/>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67" name="Google Shape;267;p5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5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5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0"/>
        <p:cNvGrpSpPr/>
        <p:nvPr/>
      </p:nvGrpSpPr>
      <p:grpSpPr>
        <a:xfrm>
          <a:off x="0" y="0"/>
          <a:ext cx="0" cy="0"/>
          <a:chOff x="0" y="0"/>
          <a:chExt cx="0" cy="0"/>
        </a:xfrm>
      </p:grpSpPr>
      <p:sp>
        <p:nvSpPr>
          <p:cNvPr id="271" name="Google Shape;271;p5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5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5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5"/>
        <p:cNvGrpSpPr/>
        <p:nvPr/>
      </p:nvGrpSpPr>
      <p:grpSpPr>
        <a:xfrm>
          <a:off x="0" y="0"/>
          <a:ext cx="0" cy="0"/>
          <a:chOff x="0" y="0"/>
          <a:chExt cx="0" cy="0"/>
        </a:xfrm>
      </p:grpSpPr>
      <p:sp>
        <p:nvSpPr>
          <p:cNvPr id="276" name="Google Shape;276;p55"/>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55"/>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78" name="Google Shape;278;p55"/>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79" name="Google Shape;279;p5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5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5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Google Shape;283;p5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56"/>
          <p:cNvSpPr>
            <a:spLocks noGrp="1"/>
          </p:cNvSpPr>
          <p:nvPr>
            <p:ph type="pic" idx="2"/>
          </p:nvPr>
        </p:nvSpPr>
        <p:spPr>
          <a:xfrm>
            <a:off x="1792288" y="459581"/>
            <a:ext cx="5486400" cy="3086100"/>
          </a:xfrm>
          <a:prstGeom prst="rect">
            <a:avLst/>
          </a:prstGeom>
          <a:noFill/>
          <a:ln>
            <a:noFill/>
          </a:ln>
        </p:spPr>
      </p:sp>
      <p:sp>
        <p:nvSpPr>
          <p:cNvPr id="285" name="Google Shape;285;p5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6" name="Google Shape;286;p5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5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5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9"/>
        <p:cNvGrpSpPr/>
        <p:nvPr/>
      </p:nvGrpSpPr>
      <p:grpSpPr>
        <a:xfrm>
          <a:off x="0" y="0"/>
          <a:ext cx="0" cy="0"/>
          <a:chOff x="0" y="0"/>
          <a:chExt cx="0" cy="0"/>
        </a:xfrm>
      </p:grpSpPr>
      <p:sp>
        <p:nvSpPr>
          <p:cNvPr id="290" name="Google Shape;290;p5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57"/>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 name="Google Shape;292;p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5"/>
        <p:cNvGrpSpPr/>
        <p:nvPr/>
      </p:nvGrpSpPr>
      <p:grpSpPr>
        <a:xfrm>
          <a:off x="0" y="0"/>
          <a:ext cx="0" cy="0"/>
          <a:chOff x="0" y="0"/>
          <a:chExt cx="0" cy="0"/>
        </a:xfrm>
      </p:grpSpPr>
      <p:sp>
        <p:nvSpPr>
          <p:cNvPr id="296" name="Google Shape;296;p58"/>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58"/>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8" name="Google Shape;298;p5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5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5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4" name="Google Shape;84;p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9" name="Google Shape;159;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1" name="Google Shape;161;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2" name="Google Shape;162;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4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4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Google Shape;229;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0" name="Google Shape;230;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i.do/features-google-slides?interaction-type=Sm9pbg%3D%3D"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3MzQ1MDY5MjVfMCJ9"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NjE5NjIyNjU0XzAifQ%3D%3D"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yMDI4MDAxNTY2XzAifQ%3D%3D"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sli.do/features-google-slides?interaction-type=V29yZENsb3Vk"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NTM3NzIwMDU4XzAifQ%3D%3D"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1MzA0MzE5NTVfMCJ9"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yMzg4NDk3MF8wIn0%3D"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MDgwMTg5MjlfMCJ9"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NjYzNzkyNzEwXzAifQ%3D%3D"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NzQ4MTUxNzQ4XzAifQ%3D%3D"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xMzg0MzEwMDI4XzAifQ%3D%3D"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sli.do/features-google-slides?payload=eyJwcmVzZW50YXRpb25JZCI6IjFidU9VanZ5ODlvbTFhWGp3aUxWMkdGcE5MQ0dxWjNXNkpTZDhtRXFGVW0wIiwic2xpZGVJZCI6IlNMSURFU19BUEk4NjMzNDcxMDJfMCJ9"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3.xml"/><Relationship Id="rId5" Type="http://schemas.openxmlformats.org/officeDocument/2006/relationships/image" Target="../media/image45.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3.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33.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33.xml"/><Relationship Id="rId6" Type="http://schemas.openxmlformats.org/officeDocument/2006/relationships/image" Target="../media/image58.jpg"/><Relationship Id="rId5" Type="http://schemas.openxmlformats.org/officeDocument/2006/relationships/image" Target="../media/image66.jp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33.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6.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hyperlink" Target="https://www.canada.ca/en/health-canada/services/smoking-tobacco/vaping.html" TargetMode="External"/><Relationship Id="rId3" Type="http://schemas.openxmlformats.org/officeDocument/2006/relationships/hyperlink" Target="https://food-guide.canada.ca/en/" TargetMode="External"/><Relationship Id="rId7" Type="http://schemas.openxmlformats.org/officeDocument/2006/relationships/hyperlink" Target="https://iheartchange.org/medical-info/avoiding-infections/" TargetMode="External"/><Relationship Id="rId12" Type="http://schemas.openxmlformats.org/officeDocument/2006/relationships/hyperlink" Target="https://drugcocktails.ca" TargetMode="External"/><Relationship Id="rId2" Type="http://schemas.openxmlformats.org/officeDocument/2006/relationships/notesSlide" Target="../notesSlides/notesSlide73.xml"/><Relationship Id="rId1" Type="http://schemas.openxmlformats.org/officeDocument/2006/relationships/slideLayout" Target="../slideLayouts/slideLayout20.xml"/><Relationship Id="rId6" Type="http://schemas.openxmlformats.org/officeDocument/2006/relationships/hyperlink" Target="http://www.cda-adc.ca/en/oral_health/cfyt/good_for_life/" TargetMode="External"/><Relationship Id="rId11" Type="http://schemas.openxmlformats.org/officeDocument/2006/relationships/hyperlink" Target="https://www.bhf.org.uk/informationsupport/support/children-and-young-people/managing-your-lifestyle/effects-of-smoking-and-drugs" TargetMode="External"/><Relationship Id="rId5" Type="http://schemas.openxmlformats.org/officeDocument/2006/relationships/hyperlink" Target="https://www.participaction.com/en-ca/benefits-and-guidelines/adults-18-to-64" TargetMode="External"/><Relationship Id="rId10" Type="http://schemas.openxmlformats.org/officeDocument/2006/relationships/hyperlink" Target="https://www.canada.ca/en/health-canada/services/substance-use/controlled-illegal-drugs.html" TargetMode="External"/><Relationship Id="rId4" Type="http://schemas.openxmlformats.org/officeDocument/2006/relationships/hyperlink" Target="https://www.participaction.com/en-ca/benefits-and-guidelines/children-and-youth-age-5-to-17" TargetMode="External"/><Relationship Id="rId9" Type="http://schemas.openxmlformats.org/officeDocument/2006/relationships/hyperlink" Target="https://www.canada.ca/en/services/health/campaigns/cannabis/health-effects.html"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83.jp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88.xml.rels><?xml version="1.0" encoding="UTF-8" standalone="yes"?>
<Relationships xmlns="http://schemas.openxmlformats.org/package/2006/relationships"><Relationship Id="rId3" Type="http://schemas.openxmlformats.org/officeDocument/2006/relationships/hyperlink" Target="https://canadianfontan.com/"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3.png"/><Relationship Id="rId4" Type="http://schemas.openxmlformats.org/officeDocument/2006/relationships/hyperlink" Target="https://www.facebook.com/groups/628005054918056/"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cchaforlife.org/"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3.png"/><Relationship Id="rId4" Type="http://schemas.openxmlformats.org/officeDocument/2006/relationships/hyperlink" Target="https://www.achahear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www.facebook.com/VirtualFontanCamp/"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91.jp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hyperlink" Target="https://www.onlinecjc.ca/"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92.jp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46.xml"/><Relationship Id="rId4" Type="http://schemas.openxmlformats.org/officeDocument/2006/relationships/hyperlink" Target="http://www.canadianfontan.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46.xml"/><Relationship Id="rId4" Type="http://schemas.openxmlformats.org/officeDocument/2006/relationships/hyperlink" Target="http://www.canadianfontan.com"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9"/>
          <p:cNvPicPr preferRelativeResize="0"/>
          <p:nvPr/>
        </p:nvPicPr>
        <p:blipFill>
          <a:blip r:embed="rId3">
            <a:alphaModFix/>
          </a:blip>
          <a:stretch>
            <a:fillRect/>
          </a:stretch>
        </p:blipFill>
        <p:spPr>
          <a:xfrm>
            <a:off x="3191775" y="510475"/>
            <a:ext cx="2628900" cy="876300"/>
          </a:xfrm>
          <a:prstGeom prst="rect">
            <a:avLst/>
          </a:prstGeom>
          <a:noFill/>
          <a:ln>
            <a:noFill/>
          </a:ln>
        </p:spPr>
      </p:pic>
      <p:sp>
        <p:nvSpPr>
          <p:cNvPr id="306" name="Google Shape;306;p59"/>
          <p:cNvSpPr txBox="1"/>
          <p:nvPr/>
        </p:nvSpPr>
        <p:spPr>
          <a:xfrm>
            <a:off x="926300" y="2323350"/>
            <a:ext cx="7380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solidFill>
                  <a:srgbClr val="002060"/>
                </a:solidFill>
              </a:rPr>
              <a:t>Welcome to Fontan Education Day</a:t>
            </a:r>
            <a:endParaRPr sz="3300" b="1">
              <a:solidFill>
                <a:srgbClr val="002060"/>
              </a:solidFill>
            </a:endParaRPr>
          </a:p>
        </p:txBody>
      </p:sp>
      <p:sp>
        <p:nvSpPr>
          <p:cNvPr id="307" name="Google Shape;307;p59"/>
          <p:cNvSpPr txBox="1"/>
          <p:nvPr/>
        </p:nvSpPr>
        <p:spPr>
          <a:xfrm>
            <a:off x="3136275" y="3748050"/>
            <a:ext cx="27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C00000"/>
                </a:solidFill>
              </a:rPr>
              <a:t>We will begin in a few minutes…</a:t>
            </a:r>
            <a:endParaRPr>
              <a:solidFill>
                <a:srgbClr val="C00000"/>
              </a:solidFill>
            </a:endParaRPr>
          </a:p>
        </p:txBody>
      </p:sp>
      <p:sp>
        <p:nvSpPr>
          <p:cNvPr id="308" name="Google Shape;308;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2"/>
        <p:cNvGrpSpPr/>
        <p:nvPr/>
      </p:nvGrpSpPr>
      <p:grpSpPr>
        <a:xfrm>
          <a:off x="0" y="0"/>
          <a:ext cx="0" cy="0"/>
          <a:chOff x="0" y="0"/>
          <a:chExt cx="0" cy="0"/>
        </a:xfrm>
      </p:grpSpPr>
      <p:sp>
        <p:nvSpPr>
          <p:cNvPr id="483" name="Google Shape;483;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484" name="Google Shape;484;p75"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485" name="Google Shape;485;p75"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486" name="Google Shape;486;p75"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Join at slido.com</a:t>
            </a:r>
            <a:br>
              <a:rPr lang="en" sz="3600" b="1">
                <a:solidFill>
                  <a:srgbClr val="5B5B5B"/>
                </a:solidFill>
                <a:latin typeface="Roboto"/>
                <a:ea typeface="Roboto"/>
                <a:cs typeface="Roboto"/>
                <a:sym typeface="Roboto"/>
              </a:rPr>
            </a:br>
            <a:r>
              <a:rPr lang="en" sz="3600" b="1">
                <a:solidFill>
                  <a:srgbClr val="5B5B5B"/>
                </a:solidFill>
                <a:latin typeface="Roboto"/>
                <a:ea typeface="Roboto"/>
                <a:cs typeface="Roboto"/>
                <a:sym typeface="Roboto"/>
              </a:rPr>
              <a:t>#576212</a:t>
            </a:r>
            <a:endParaRPr sz="3600" b="1">
              <a:solidFill>
                <a:srgbClr val="5B5B5B"/>
              </a:solidFill>
              <a:latin typeface="Roboto"/>
              <a:ea typeface="Roboto"/>
              <a:cs typeface="Roboto"/>
              <a:sym typeface="Roboto"/>
            </a:endParaRPr>
          </a:p>
        </p:txBody>
      </p:sp>
      <p:sp>
        <p:nvSpPr>
          <p:cNvPr id="487" name="Google Shape;487;p75"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joining instructions on this slide.</a:t>
            </a:r>
            <a:endParaRPr>
              <a:solidFill>
                <a:srgbClr val="5B5B5B"/>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1"/>
        <p:cNvGrpSpPr/>
        <p:nvPr/>
      </p:nvGrpSpPr>
      <p:grpSpPr>
        <a:xfrm>
          <a:off x="0" y="0"/>
          <a:ext cx="0" cy="0"/>
          <a:chOff x="0" y="0"/>
          <a:chExt cx="0" cy="0"/>
        </a:xfrm>
      </p:grpSpPr>
      <p:pic>
        <p:nvPicPr>
          <p:cNvPr id="492" name="Google Shape;492;p76"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493" name="Google Shape;493;p76"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494" name="Google Shape;494;p76"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rgbClr val="5B5B5B"/>
                </a:solidFill>
                <a:latin typeface="Roboto"/>
                <a:ea typeface="Roboto"/>
                <a:cs typeface="Roboto"/>
                <a:sym typeface="Roboto"/>
              </a:rPr>
              <a:t>What city are you joining us from today? OR What hospital/CHD clinic are you with?</a:t>
            </a:r>
            <a:endParaRPr sz="3100" b="1">
              <a:solidFill>
                <a:srgbClr val="5B5B5B"/>
              </a:solidFill>
              <a:latin typeface="Roboto"/>
              <a:ea typeface="Roboto"/>
              <a:cs typeface="Roboto"/>
              <a:sym typeface="Roboto"/>
            </a:endParaRPr>
          </a:p>
        </p:txBody>
      </p:sp>
      <p:sp>
        <p:nvSpPr>
          <p:cNvPr id="495" name="Google Shape;495;p76"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496" name="Google Shape;496;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0"/>
        <p:cNvGrpSpPr/>
        <p:nvPr/>
      </p:nvGrpSpPr>
      <p:grpSpPr>
        <a:xfrm>
          <a:off x="0" y="0"/>
          <a:ext cx="0" cy="0"/>
          <a:chOff x="0" y="0"/>
          <a:chExt cx="0" cy="0"/>
        </a:xfrm>
      </p:grpSpPr>
      <p:pic>
        <p:nvPicPr>
          <p:cNvPr id="501" name="Google Shape;501;p77"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02" name="Google Shape;502;p77"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03" name="Google Shape;503;p77"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If you could have any superpower, what would it be?</a:t>
            </a:r>
            <a:endParaRPr sz="3600" b="1">
              <a:solidFill>
                <a:srgbClr val="5B5B5B"/>
              </a:solidFill>
              <a:latin typeface="Roboto"/>
              <a:ea typeface="Roboto"/>
              <a:cs typeface="Roboto"/>
              <a:sym typeface="Roboto"/>
            </a:endParaRPr>
          </a:p>
        </p:txBody>
      </p:sp>
      <p:sp>
        <p:nvSpPr>
          <p:cNvPr id="504" name="Google Shape;504;p77"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05" name="Google Shape;50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9"/>
        <p:cNvGrpSpPr/>
        <p:nvPr/>
      </p:nvGrpSpPr>
      <p:grpSpPr>
        <a:xfrm>
          <a:off x="0" y="0"/>
          <a:ext cx="0" cy="0"/>
          <a:chOff x="0" y="0"/>
          <a:chExt cx="0" cy="0"/>
        </a:xfrm>
      </p:grpSpPr>
      <p:pic>
        <p:nvPicPr>
          <p:cNvPr id="510" name="Google Shape;510;p78"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11" name="Google Shape;511;p78"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12" name="Google Shape;512;p78"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If you could travel anywhere right now, where would you go?</a:t>
            </a:r>
            <a:endParaRPr sz="3600" b="1">
              <a:solidFill>
                <a:srgbClr val="5B5B5B"/>
              </a:solidFill>
              <a:latin typeface="Roboto"/>
              <a:ea typeface="Roboto"/>
              <a:cs typeface="Roboto"/>
              <a:sym typeface="Roboto"/>
            </a:endParaRPr>
          </a:p>
        </p:txBody>
      </p:sp>
      <p:sp>
        <p:nvSpPr>
          <p:cNvPr id="513" name="Google Shape;513;p78"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14" name="Google Shape;51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8"/>
        <p:cNvGrpSpPr/>
        <p:nvPr/>
      </p:nvGrpSpPr>
      <p:grpSpPr>
        <a:xfrm>
          <a:off x="0" y="0"/>
          <a:ext cx="0" cy="0"/>
          <a:chOff x="0" y="0"/>
          <a:chExt cx="0" cy="0"/>
        </a:xfrm>
      </p:grpSpPr>
      <p:pic>
        <p:nvPicPr>
          <p:cNvPr id="519" name="Google Shape;519;p79"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20" name="Google Shape;520;p79"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21" name="Google Shape;521;p79"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Have you ever met another Fontan patient in person before?</a:t>
            </a:r>
            <a:endParaRPr sz="3600" b="1">
              <a:solidFill>
                <a:srgbClr val="5B5B5B"/>
              </a:solidFill>
              <a:latin typeface="Roboto"/>
              <a:ea typeface="Roboto"/>
              <a:cs typeface="Roboto"/>
              <a:sym typeface="Roboto"/>
            </a:endParaRPr>
          </a:p>
        </p:txBody>
      </p:sp>
      <p:sp>
        <p:nvSpPr>
          <p:cNvPr id="522" name="Google Shape;522;p79"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23" name="Google Shape;523;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7"/>
        <p:cNvGrpSpPr/>
        <p:nvPr/>
      </p:nvGrpSpPr>
      <p:grpSpPr>
        <a:xfrm>
          <a:off x="0" y="0"/>
          <a:ext cx="0" cy="0"/>
          <a:chOff x="0" y="0"/>
          <a:chExt cx="0" cy="0"/>
        </a:xfrm>
      </p:grpSpPr>
      <p:pic>
        <p:nvPicPr>
          <p:cNvPr id="528" name="Google Shape;528;p80"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29" name="Google Shape;529;p80"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30" name="Google Shape;530;p80"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How many children are born with CHD worldwide each year?</a:t>
            </a:r>
            <a:endParaRPr sz="3600" b="1">
              <a:solidFill>
                <a:srgbClr val="5B5B5B"/>
              </a:solidFill>
              <a:latin typeface="Roboto"/>
              <a:ea typeface="Roboto"/>
              <a:cs typeface="Roboto"/>
              <a:sym typeface="Roboto"/>
            </a:endParaRPr>
          </a:p>
        </p:txBody>
      </p:sp>
      <p:sp>
        <p:nvSpPr>
          <p:cNvPr id="531" name="Google Shape;531;p80"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32" name="Google Shape;532;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6"/>
        <p:cNvGrpSpPr/>
        <p:nvPr/>
      </p:nvGrpSpPr>
      <p:grpSpPr>
        <a:xfrm>
          <a:off x="0" y="0"/>
          <a:ext cx="0" cy="0"/>
          <a:chOff x="0" y="0"/>
          <a:chExt cx="0" cy="0"/>
        </a:xfrm>
      </p:grpSpPr>
      <p:pic>
        <p:nvPicPr>
          <p:cNvPr id="537" name="Google Shape;537;p81"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38" name="Google Shape;538;p81"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39" name="Google Shape;539;p81"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What celebrity was born with CHD?</a:t>
            </a:r>
            <a:endParaRPr sz="3600" b="1">
              <a:solidFill>
                <a:srgbClr val="5B5B5B"/>
              </a:solidFill>
              <a:latin typeface="Roboto"/>
              <a:ea typeface="Roboto"/>
              <a:cs typeface="Roboto"/>
              <a:sym typeface="Roboto"/>
            </a:endParaRPr>
          </a:p>
        </p:txBody>
      </p:sp>
      <p:sp>
        <p:nvSpPr>
          <p:cNvPr id="540" name="Google Shape;540;p81"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41" name="Google Shape;54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5"/>
        <p:cNvGrpSpPr/>
        <p:nvPr/>
      </p:nvGrpSpPr>
      <p:grpSpPr>
        <a:xfrm>
          <a:off x="0" y="0"/>
          <a:ext cx="0" cy="0"/>
          <a:chOff x="0" y="0"/>
          <a:chExt cx="0" cy="0"/>
        </a:xfrm>
      </p:grpSpPr>
      <p:pic>
        <p:nvPicPr>
          <p:cNvPr id="546" name="Google Shape;546;p82"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47" name="Google Shape;547;p82"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48" name="Google Shape;548;p82"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Like humans, CHD is commonly found in dogs</a:t>
            </a:r>
            <a:endParaRPr sz="3600" b="1">
              <a:solidFill>
                <a:srgbClr val="5B5B5B"/>
              </a:solidFill>
              <a:latin typeface="Roboto"/>
              <a:ea typeface="Roboto"/>
              <a:cs typeface="Roboto"/>
              <a:sym typeface="Roboto"/>
            </a:endParaRPr>
          </a:p>
        </p:txBody>
      </p:sp>
      <p:sp>
        <p:nvSpPr>
          <p:cNvPr id="549" name="Google Shape;549;p82"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50" name="Google Shape;550;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4"/>
        <p:cNvGrpSpPr/>
        <p:nvPr/>
      </p:nvGrpSpPr>
      <p:grpSpPr>
        <a:xfrm>
          <a:off x="0" y="0"/>
          <a:ext cx="0" cy="0"/>
          <a:chOff x="0" y="0"/>
          <a:chExt cx="0" cy="0"/>
        </a:xfrm>
      </p:grpSpPr>
      <p:pic>
        <p:nvPicPr>
          <p:cNvPr id="555" name="Google Shape;555;p83"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56" name="Google Shape;556;p83"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57" name="Google Shape;557;p83"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CHD is the world’s leading birth defect</a:t>
            </a:r>
            <a:endParaRPr sz="3600" b="1">
              <a:solidFill>
                <a:srgbClr val="5B5B5B"/>
              </a:solidFill>
              <a:latin typeface="Roboto"/>
              <a:ea typeface="Roboto"/>
              <a:cs typeface="Roboto"/>
              <a:sym typeface="Roboto"/>
            </a:endParaRPr>
          </a:p>
        </p:txBody>
      </p:sp>
      <p:sp>
        <p:nvSpPr>
          <p:cNvPr id="558" name="Google Shape;558;p83"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59" name="Google Shape;559;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3"/>
        <p:cNvGrpSpPr/>
        <p:nvPr/>
      </p:nvGrpSpPr>
      <p:grpSpPr>
        <a:xfrm>
          <a:off x="0" y="0"/>
          <a:ext cx="0" cy="0"/>
          <a:chOff x="0" y="0"/>
          <a:chExt cx="0" cy="0"/>
        </a:xfrm>
      </p:grpSpPr>
      <p:pic>
        <p:nvPicPr>
          <p:cNvPr id="564" name="Google Shape;564;p84"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65" name="Google Shape;565;p84"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66" name="Google Shape;566;p84"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Approximately how many Canadian children are born with CHD every year?</a:t>
            </a:r>
            <a:endParaRPr sz="3600" b="1">
              <a:solidFill>
                <a:srgbClr val="5B5B5B"/>
              </a:solidFill>
              <a:latin typeface="Roboto"/>
              <a:ea typeface="Roboto"/>
              <a:cs typeface="Roboto"/>
              <a:sym typeface="Roboto"/>
            </a:endParaRPr>
          </a:p>
        </p:txBody>
      </p:sp>
      <p:sp>
        <p:nvSpPr>
          <p:cNvPr id="567" name="Google Shape;567;p84"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68" name="Google Shape;568;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Welcome/Intro</a:t>
            </a:r>
            <a:endParaRPr>
              <a:solidFill>
                <a:srgbClr val="073763"/>
              </a:solidFill>
            </a:endParaRPr>
          </a:p>
        </p:txBody>
      </p:sp>
      <p:sp>
        <p:nvSpPr>
          <p:cNvPr id="314" name="Google Shape;314;p60"/>
          <p:cNvSpPr txBox="1">
            <a:spLocks noGrp="1"/>
          </p:cNvSpPr>
          <p:nvPr>
            <p:ph type="body" idx="1"/>
          </p:nvPr>
        </p:nvSpPr>
        <p:spPr>
          <a:xfrm>
            <a:off x="311700" y="1108050"/>
            <a:ext cx="2959500" cy="319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As we are affiliated with the University of British Columbia, we would like to acknowledge that UBC Vancouver is situated on the traditional, ancestral, unceded territory of the xwməθkwəy̓əm (Musqueam) Nation.</a:t>
            </a:r>
            <a:endParaRPr sz="1050">
              <a:solidFill>
                <a:srgbClr val="3C4043"/>
              </a:solidFill>
              <a:highlight>
                <a:srgbClr val="FFFFFF"/>
              </a:highlight>
              <a:latin typeface="Roboto"/>
              <a:ea typeface="Roboto"/>
              <a:cs typeface="Roboto"/>
              <a:sym typeface="Roboto"/>
            </a:endParaRPr>
          </a:p>
          <a:p>
            <a:pPr marL="0" lvl="0" indent="0" algn="l" rtl="0">
              <a:spcBef>
                <a:spcPts val="1200"/>
              </a:spcBef>
              <a:spcAft>
                <a:spcPts val="0"/>
              </a:spcAft>
              <a:buNone/>
            </a:pPr>
            <a:r>
              <a:rPr lang="en" sz="1050">
                <a:solidFill>
                  <a:srgbClr val="3C4043"/>
                </a:solidFill>
                <a:highlight>
                  <a:srgbClr val="FFFFFF"/>
                </a:highlight>
                <a:latin typeface="Roboto"/>
                <a:ea typeface="Roboto"/>
                <a:cs typeface="Roboto"/>
                <a:sym typeface="Roboto"/>
              </a:rPr>
              <a:t>Visit Native Land to find out where you are joining us from:</a:t>
            </a:r>
            <a:endParaRPr/>
          </a:p>
          <a:p>
            <a:pPr marL="0" lvl="0" indent="0" algn="l" rtl="0">
              <a:spcBef>
                <a:spcPts val="1200"/>
              </a:spcBef>
              <a:spcAft>
                <a:spcPts val="1200"/>
              </a:spcAft>
              <a:buNone/>
            </a:pPr>
            <a:r>
              <a:rPr lang="en" u="sng">
                <a:solidFill>
                  <a:schemeClr val="hlink"/>
                </a:solidFill>
                <a:hlinkClick r:id="rId3"/>
              </a:rPr>
              <a:t>https://native-land.ca/</a:t>
            </a:r>
            <a:r>
              <a:rPr lang="en"/>
              <a:t> </a:t>
            </a:r>
            <a:endParaRPr/>
          </a:p>
        </p:txBody>
      </p:sp>
      <p:pic>
        <p:nvPicPr>
          <p:cNvPr id="315" name="Google Shape;315;p60"/>
          <p:cNvPicPr preferRelativeResize="0"/>
          <p:nvPr/>
        </p:nvPicPr>
        <p:blipFill>
          <a:blip r:embed="rId4">
            <a:alphaModFix/>
          </a:blip>
          <a:stretch>
            <a:fillRect/>
          </a:stretch>
        </p:blipFill>
        <p:spPr>
          <a:xfrm>
            <a:off x="7626750" y="4568875"/>
            <a:ext cx="1517259" cy="508675"/>
          </a:xfrm>
          <a:prstGeom prst="rect">
            <a:avLst/>
          </a:prstGeom>
          <a:noFill/>
          <a:ln>
            <a:noFill/>
          </a:ln>
        </p:spPr>
      </p:pic>
      <p:pic>
        <p:nvPicPr>
          <p:cNvPr id="316" name="Google Shape;316;p60"/>
          <p:cNvPicPr preferRelativeResize="0"/>
          <p:nvPr/>
        </p:nvPicPr>
        <p:blipFill>
          <a:blip r:embed="rId5">
            <a:alphaModFix/>
          </a:blip>
          <a:stretch>
            <a:fillRect/>
          </a:stretch>
        </p:blipFill>
        <p:spPr>
          <a:xfrm>
            <a:off x="3506000" y="579825"/>
            <a:ext cx="4968875" cy="3726651"/>
          </a:xfrm>
          <a:prstGeom prst="rect">
            <a:avLst/>
          </a:prstGeom>
          <a:noFill/>
          <a:ln>
            <a:noFill/>
          </a:ln>
        </p:spPr>
      </p:pic>
      <p:sp>
        <p:nvSpPr>
          <p:cNvPr id="317" name="Google Shape;31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2"/>
        <p:cNvGrpSpPr/>
        <p:nvPr/>
      </p:nvGrpSpPr>
      <p:grpSpPr>
        <a:xfrm>
          <a:off x="0" y="0"/>
          <a:ext cx="0" cy="0"/>
          <a:chOff x="0" y="0"/>
          <a:chExt cx="0" cy="0"/>
        </a:xfrm>
      </p:grpSpPr>
      <p:pic>
        <p:nvPicPr>
          <p:cNvPr id="573" name="Google Shape;573;p85"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574" name="Google Shape;574;p85"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575" name="Google Shape;575;p85"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Roboto"/>
                <a:ea typeface="Roboto"/>
                <a:cs typeface="Roboto"/>
                <a:sym typeface="Roboto"/>
              </a:rPr>
              <a:t>In what year was the first Fontan surgery completed?</a:t>
            </a:r>
            <a:endParaRPr sz="3600" b="1">
              <a:solidFill>
                <a:srgbClr val="5B5B5B"/>
              </a:solidFill>
              <a:latin typeface="Roboto"/>
              <a:ea typeface="Roboto"/>
              <a:cs typeface="Roboto"/>
              <a:sym typeface="Roboto"/>
            </a:endParaRPr>
          </a:p>
        </p:txBody>
      </p:sp>
      <p:sp>
        <p:nvSpPr>
          <p:cNvPr id="576" name="Google Shape;576;p85" descr="footer-id"/>
          <p:cNvSpPr txBox="1"/>
          <p:nvPr/>
        </p:nvSpPr>
        <p:spPr>
          <a:xfrm>
            <a:off x="2590800" y="4381500"/>
            <a:ext cx="62991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
        <p:nvSpPr>
          <p:cNvPr id="577" name="Google Shape;577;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6"/>
          <p:cNvSpPr txBox="1">
            <a:spLocks noGrp="1"/>
          </p:cNvSpPr>
          <p:nvPr>
            <p:ph type="ctrTitle"/>
          </p:nvPr>
        </p:nvSpPr>
        <p:spPr>
          <a:xfrm>
            <a:off x="395650" y="1702600"/>
            <a:ext cx="8534700" cy="1102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7365D"/>
              </a:buClr>
              <a:buSzPct val="100000"/>
              <a:buFont typeface="Arial Black"/>
              <a:buNone/>
            </a:pPr>
            <a:r>
              <a:rPr lang="en" sz="3800" b="1">
                <a:solidFill>
                  <a:srgbClr val="17365D"/>
                </a:solidFill>
                <a:latin typeface="Arial Black"/>
                <a:ea typeface="Arial Black"/>
                <a:cs typeface="Arial Black"/>
                <a:sym typeface="Arial Black"/>
              </a:rPr>
              <a:t>U</a:t>
            </a:r>
            <a:r>
              <a:rPr lang="en" sz="3466" b="1">
                <a:solidFill>
                  <a:srgbClr val="17365D"/>
                </a:solidFill>
                <a:latin typeface="Arial Black"/>
                <a:ea typeface="Arial Black"/>
                <a:cs typeface="Arial Black"/>
                <a:sym typeface="Arial Black"/>
              </a:rPr>
              <a:t>nderstanding the Fontan Operation</a:t>
            </a:r>
            <a:br>
              <a:rPr lang="en" sz="3466" b="1">
                <a:solidFill>
                  <a:srgbClr val="17365D"/>
                </a:solidFill>
                <a:latin typeface="Arial Black"/>
                <a:ea typeface="Arial Black"/>
                <a:cs typeface="Arial Black"/>
                <a:sym typeface="Arial Black"/>
              </a:rPr>
            </a:br>
            <a:r>
              <a:rPr lang="en" sz="3466" b="1">
                <a:solidFill>
                  <a:srgbClr val="17365D"/>
                </a:solidFill>
                <a:latin typeface="Arial Black"/>
                <a:ea typeface="Arial Black"/>
                <a:cs typeface="Arial Black"/>
                <a:sym typeface="Arial Black"/>
              </a:rPr>
              <a:t>&amp;</a:t>
            </a:r>
            <a:r>
              <a:rPr lang="en" sz="3466" b="1" u="sng">
                <a:solidFill>
                  <a:srgbClr val="17365D"/>
                </a:solidFill>
                <a:latin typeface="Arial Black"/>
                <a:ea typeface="Arial Black"/>
                <a:cs typeface="Arial Black"/>
                <a:sym typeface="Arial Black"/>
              </a:rPr>
              <a:t/>
            </a:r>
            <a:br>
              <a:rPr lang="en" sz="3466" b="1" u="sng">
                <a:solidFill>
                  <a:srgbClr val="17365D"/>
                </a:solidFill>
                <a:latin typeface="Arial Black"/>
                <a:ea typeface="Arial Black"/>
                <a:cs typeface="Arial Black"/>
                <a:sym typeface="Arial Black"/>
              </a:rPr>
            </a:br>
            <a:r>
              <a:rPr lang="en" sz="3466" b="1">
                <a:solidFill>
                  <a:srgbClr val="17365D"/>
                </a:solidFill>
                <a:latin typeface="Arial Black"/>
                <a:ea typeface="Arial Black"/>
                <a:cs typeface="Arial Black"/>
                <a:sym typeface="Arial Black"/>
              </a:rPr>
              <a:t>Canadian Fontan Registry</a:t>
            </a:r>
            <a:r>
              <a:rPr lang="en" sz="3800" b="1">
                <a:solidFill>
                  <a:srgbClr val="17365D"/>
                </a:solidFill>
                <a:latin typeface="Arial Black"/>
                <a:ea typeface="Arial Black"/>
                <a:cs typeface="Arial Black"/>
                <a:sym typeface="Arial Black"/>
              </a:rPr>
              <a:t/>
            </a:r>
            <a:br>
              <a:rPr lang="en" sz="3800" b="1">
                <a:solidFill>
                  <a:srgbClr val="17365D"/>
                </a:solidFill>
                <a:latin typeface="Arial Black"/>
                <a:ea typeface="Arial Black"/>
                <a:cs typeface="Arial Black"/>
                <a:sym typeface="Arial Black"/>
              </a:rPr>
            </a:br>
            <a:r>
              <a:rPr lang="en" sz="4000" b="1" u="sng">
                <a:solidFill>
                  <a:schemeClr val="accent2"/>
                </a:solidFill>
                <a:latin typeface="Arial Black"/>
                <a:ea typeface="Arial Black"/>
                <a:cs typeface="Arial Black"/>
                <a:sym typeface="Arial Black"/>
              </a:rPr>
              <a:t>CANFON</a:t>
            </a:r>
            <a:endParaRPr sz="3800" b="1" u="sng">
              <a:solidFill>
                <a:srgbClr val="17365D"/>
              </a:solidFill>
              <a:latin typeface="Arial Black"/>
              <a:ea typeface="Arial Black"/>
              <a:cs typeface="Arial Black"/>
              <a:sym typeface="Arial Black"/>
            </a:endParaRPr>
          </a:p>
        </p:txBody>
      </p:sp>
      <p:sp>
        <p:nvSpPr>
          <p:cNvPr id="584" name="Google Shape;584;p86"/>
          <p:cNvSpPr txBox="1">
            <a:spLocks noGrp="1"/>
          </p:cNvSpPr>
          <p:nvPr>
            <p:ph type="subTitle" idx="1"/>
          </p:nvPr>
        </p:nvSpPr>
        <p:spPr>
          <a:xfrm>
            <a:off x="1076480" y="3472999"/>
            <a:ext cx="6562800" cy="10995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spcBef>
                <a:spcPts val="0"/>
              </a:spcBef>
              <a:spcAft>
                <a:spcPts val="0"/>
              </a:spcAft>
              <a:buClr>
                <a:srgbClr val="888888"/>
              </a:buClr>
              <a:buSzPct val="100000"/>
              <a:buNone/>
            </a:pPr>
            <a:r>
              <a:rPr lang="en" sz="2300" b="1"/>
              <a:t>Dr. Jasmine Grewal MD, FRCPC</a:t>
            </a:r>
            <a:endParaRPr/>
          </a:p>
          <a:p>
            <a:pPr marL="0" lvl="0" indent="0" algn="ctr" rtl="0">
              <a:spcBef>
                <a:spcPts val="391"/>
              </a:spcBef>
              <a:spcAft>
                <a:spcPts val="0"/>
              </a:spcAft>
              <a:buClr>
                <a:srgbClr val="888888"/>
              </a:buClr>
              <a:buSzPct val="100000"/>
              <a:buNone/>
            </a:pPr>
            <a:r>
              <a:rPr lang="en" sz="2300" b="1"/>
              <a:t>Professor, University of British Columbia</a:t>
            </a:r>
            <a:endParaRPr/>
          </a:p>
          <a:p>
            <a:pPr marL="0" lvl="0" indent="0" algn="ctr" rtl="0">
              <a:spcBef>
                <a:spcPts val="391"/>
              </a:spcBef>
              <a:spcAft>
                <a:spcPts val="0"/>
              </a:spcAft>
              <a:buClr>
                <a:srgbClr val="888888"/>
              </a:buClr>
              <a:buSzPct val="100000"/>
              <a:buNone/>
            </a:pPr>
            <a:r>
              <a:rPr lang="en" sz="2300" b="1"/>
              <a:t>Director, Virani Provincial Adult Congenital Heart Program</a:t>
            </a:r>
            <a:endParaRPr/>
          </a:p>
          <a:p>
            <a:pPr marL="0" lvl="0" indent="0" algn="ctr" rtl="0">
              <a:spcBef>
                <a:spcPts val="391"/>
              </a:spcBef>
              <a:spcAft>
                <a:spcPts val="0"/>
              </a:spcAft>
              <a:buClr>
                <a:srgbClr val="888888"/>
              </a:buClr>
              <a:buSzPct val="100000"/>
              <a:buNone/>
            </a:pPr>
            <a:r>
              <a:rPr lang="en" sz="2300" b="1"/>
              <a:t>Vancouver, B.C.</a:t>
            </a:r>
            <a:endParaRPr sz="2300" b="1"/>
          </a:p>
        </p:txBody>
      </p:sp>
      <p:pic>
        <p:nvPicPr>
          <p:cNvPr id="585" name="Google Shape;585;p86"/>
          <p:cNvPicPr preferRelativeResize="0"/>
          <p:nvPr/>
        </p:nvPicPr>
        <p:blipFill rotWithShape="1">
          <a:blip r:embed="rId3">
            <a:alphaModFix/>
          </a:blip>
          <a:srcRect/>
          <a:stretch/>
        </p:blipFill>
        <p:spPr>
          <a:xfrm>
            <a:off x="23277" y="0"/>
            <a:ext cx="1560176" cy="11701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7"/>
          <p:cNvSpPr txBox="1"/>
          <p:nvPr/>
        </p:nvSpPr>
        <p:spPr>
          <a:xfrm>
            <a:off x="457200" y="256338"/>
            <a:ext cx="8229600" cy="857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strike="noStrike" cap="none">
                <a:solidFill>
                  <a:srgbClr val="800000"/>
                </a:solidFill>
                <a:latin typeface="Arial Black"/>
                <a:ea typeface="Arial Black"/>
                <a:cs typeface="Arial Black"/>
                <a:sym typeface="Arial Black"/>
              </a:rPr>
              <a:t>“Normal” Heart</a:t>
            </a:r>
            <a:endParaRPr sz="4400" b="1" i="0" u="sng" strike="noStrike" cap="none">
              <a:solidFill>
                <a:srgbClr val="800000"/>
              </a:solidFill>
              <a:latin typeface="Arial Black"/>
              <a:ea typeface="Arial Black"/>
              <a:cs typeface="Arial Black"/>
              <a:sym typeface="Arial Black"/>
            </a:endParaRPr>
          </a:p>
        </p:txBody>
      </p:sp>
      <p:pic>
        <p:nvPicPr>
          <p:cNvPr id="591" name="Google Shape;591;p87"/>
          <p:cNvPicPr preferRelativeResize="0"/>
          <p:nvPr/>
        </p:nvPicPr>
        <p:blipFill rotWithShape="1">
          <a:blip r:embed="rId3">
            <a:alphaModFix/>
          </a:blip>
          <a:srcRect t="8181" b="7133"/>
          <a:stretch/>
        </p:blipFill>
        <p:spPr>
          <a:xfrm>
            <a:off x="1270000" y="1081097"/>
            <a:ext cx="6604000" cy="3976687"/>
          </a:xfrm>
          <a:prstGeom prst="rect">
            <a:avLst/>
          </a:prstGeom>
          <a:noFill/>
          <a:ln w="25400" cap="flat" cmpd="sng">
            <a:solidFill>
              <a:srgbClr val="8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88"/>
          <p:cNvSpPr txBox="1"/>
          <p:nvPr/>
        </p:nvSpPr>
        <p:spPr>
          <a:xfrm>
            <a:off x="457200" y="103938"/>
            <a:ext cx="8229600" cy="85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strike="noStrike" cap="none">
                <a:solidFill>
                  <a:srgbClr val="800000"/>
                </a:solidFill>
                <a:latin typeface="Arial Black"/>
                <a:ea typeface="Arial Black"/>
                <a:cs typeface="Arial Black"/>
                <a:sym typeface="Arial Black"/>
              </a:rPr>
              <a:t>Univentricular Heart</a:t>
            </a:r>
            <a:endParaRPr sz="4400" b="1" i="0" u="sng" strike="noStrike" cap="none">
              <a:solidFill>
                <a:srgbClr val="800000"/>
              </a:solidFill>
              <a:latin typeface="Arial Black"/>
              <a:ea typeface="Arial Black"/>
              <a:cs typeface="Arial Black"/>
              <a:sym typeface="Arial Black"/>
            </a:endParaRPr>
          </a:p>
        </p:txBody>
      </p:sp>
      <p:pic>
        <p:nvPicPr>
          <p:cNvPr id="597" name="Google Shape;597;p88"/>
          <p:cNvPicPr preferRelativeResize="0"/>
          <p:nvPr/>
        </p:nvPicPr>
        <p:blipFill rotWithShape="1">
          <a:blip r:embed="rId3">
            <a:alphaModFix/>
          </a:blip>
          <a:srcRect/>
          <a:stretch/>
        </p:blipFill>
        <p:spPr>
          <a:xfrm>
            <a:off x="1803400" y="1081839"/>
            <a:ext cx="5673458" cy="2112130"/>
          </a:xfrm>
          <a:prstGeom prst="rect">
            <a:avLst/>
          </a:prstGeom>
          <a:noFill/>
          <a:ln w="25400" cap="flat" cmpd="sng">
            <a:solidFill>
              <a:srgbClr val="800000"/>
            </a:solidFill>
            <a:prstDash val="solid"/>
            <a:round/>
            <a:headEnd type="none" w="sm" len="sm"/>
            <a:tailEnd type="none" w="sm" len="sm"/>
          </a:ln>
        </p:spPr>
      </p:pic>
      <p:sp>
        <p:nvSpPr>
          <p:cNvPr id="598" name="Google Shape;598;p88"/>
          <p:cNvSpPr txBox="1"/>
          <p:nvPr/>
        </p:nvSpPr>
        <p:spPr>
          <a:xfrm>
            <a:off x="2419350" y="2209800"/>
            <a:ext cx="31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i="0" u="none" strike="noStrike" cap="none">
                <a:solidFill>
                  <a:schemeClr val="lt1"/>
                </a:solidFill>
                <a:latin typeface="Calibri"/>
                <a:ea typeface="Calibri"/>
                <a:cs typeface="Calibri"/>
                <a:sym typeface="Calibri"/>
              </a:rPr>
              <a:t>V</a:t>
            </a:r>
            <a:endParaRPr sz="1800" b="1">
              <a:solidFill>
                <a:schemeClr val="lt1"/>
              </a:solidFill>
              <a:latin typeface="Calibri"/>
              <a:ea typeface="Calibri"/>
              <a:cs typeface="Calibri"/>
              <a:sym typeface="Calibri"/>
            </a:endParaRPr>
          </a:p>
        </p:txBody>
      </p:sp>
      <p:sp>
        <p:nvSpPr>
          <p:cNvPr id="599" name="Google Shape;599;p88"/>
          <p:cNvSpPr txBox="1"/>
          <p:nvPr/>
        </p:nvSpPr>
        <p:spPr>
          <a:xfrm>
            <a:off x="4555067" y="2253863"/>
            <a:ext cx="317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V</a:t>
            </a:r>
            <a:endParaRPr sz="1800" b="1">
              <a:solidFill>
                <a:schemeClr val="lt1"/>
              </a:solidFill>
              <a:latin typeface="Calibri"/>
              <a:ea typeface="Calibri"/>
              <a:cs typeface="Calibri"/>
              <a:sym typeface="Calibri"/>
            </a:endParaRPr>
          </a:p>
        </p:txBody>
      </p:sp>
      <p:sp>
        <p:nvSpPr>
          <p:cNvPr id="600" name="Google Shape;600;p88"/>
          <p:cNvSpPr txBox="1"/>
          <p:nvPr/>
        </p:nvSpPr>
        <p:spPr>
          <a:xfrm>
            <a:off x="7490884" y="2099489"/>
            <a:ext cx="317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V</a:t>
            </a:r>
            <a:endParaRPr sz="1800" b="1">
              <a:solidFill>
                <a:schemeClr val="lt1"/>
              </a:solidFill>
              <a:latin typeface="Calibri"/>
              <a:ea typeface="Calibri"/>
              <a:cs typeface="Calibri"/>
              <a:sym typeface="Calibri"/>
            </a:endParaRPr>
          </a:p>
        </p:txBody>
      </p:sp>
      <p:sp>
        <p:nvSpPr>
          <p:cNvPr id="601" name="Google Shape;601;p88"/>
          <p:cNvSpPr txBox="1"/>
          <p:nvPr/>
        </p:nvSpPr>
        <p:spPr>
          <a:xfrm>
            <a:off x="6070598" y="1288276"/>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RA</a:t>
            </a:r>
            <a:endParaRPr sz="1800" b="1">
              <a:solidFill>
                <a:schemeClr val="lt1"/>
              </a:solidFill>
              <a:latin typeface="Calibri"/>
              <a:ea typeface="Calibri"/>
              <a:cs typeface="Calibri"/>
              <a:sym typeface="Calibri"/>
            </a:endParaRPr>
          </a:p>
        </p:txBody>
      </p:sp>
      <p:sp>
        <p:nvSpPr>
          <p:cNvPr id="602" name="Google Shape;602;p88"/>
          <p:cNvSpPr txBox="1"/>
          <p:nvPr/>
        </p:nvSpPr>
        <p:spPr>
          <a:xfrm>
            <a:off x="4176183" y="1477577"/>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RA</a:t>
            </a:r>
            <a:endParaRPr sz="1800" b="1">
              <a:solidFill>
                <a:schemeClr val="lt1"/>
              </a:solidFill>
              <a:latin typeface="Calibri"/>
              <a:ea typeface="Calibri"/>
              <a:cs typeface="Calibri"/>
              <a:sym typeface="Calibri"/>
            </a:endParaRPr>
          </a:p>
        </p:txBody>
      </p:sp>
      <p:sp>
        <p:nvSpPr>
          <p:cNvPr id="603" name="Google Shape;603;p88"/>
          <p:cNvSpPr txBox="1"/>
          <p:nvPr/>
        </p:nvSpPr>
        <p:spPr>
          <a:xfrm>
            <a:off x="1333498" y="1537903"/>
            <a:ext cx="52916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RA</a:t>
            </a:r>
            <a:endParaRPr sz="1800" b="1">
              <a:solidFill>
                <a:schemeClr val="lt1"/>
              </a:solidFill>
              <a:latin typeface="Calibri"/>
              <a:ea typeface="Calibri"/>
              <a:cs typeface="Calibri"/>
              <a:sym typeface="Calibri"/>
            </a:endParaRPr>
          </a:p>
        </p:txBody>
      </p:sp>
      <p:sp>
        <p:nvSpPr>
          <p:cNvPr id="604" name="Google Shape;604;p88"/>
          <p:cNvSpPr txBox="1"/>
          <p:nvPr/>
        </p:nvSpPr>
        <p:spPr>
          <a:xfrm>
            <a:off x="4840816" y="1453378"/>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LA</a:t>
            </a:r>
            <a:endParaRPr sz="1800" b="1">
              <a:solidFill>
                <a:schemeClr val="lt1"/>
              </a:solidFill>
              <a:latin typeface="Calibri"/>
              <a:ea typeface="Calibri"/>
              <a:cs typeface="Calibri"/>
              <a:sym typeface="Calibri"/>
            </a:endParaRPr>
          </a:p>
        </p:txBody>
      </p:sp>
      <p:sp>
        <p:nvSpPr>
          <p:cNvPr id="605" name="Google Shape;605;p88"/>
          <p:cNvSpPr txBox="1"/>
          <p:nvPr/>
        </p:nvSpPr>
        <p:spPr>
          <a:xfrm>
            <a:off x="7490884" y="1505378"/>
            <a:ext cx="52916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LA</a:t>
            </a:r>
            <a:endParaRPr sz="1800" b="1">
              <a:solidFill>
                <a:schemeClr val="lt1"/>
              </a:solidFill>
              <a:latin typeface="Calibri"/>
              <a:ea typeface="Calibri"/>
              <a:cs typeface="Calibri"/>
              <a:sym typeface="Calibri"/>
            </a:endParaRPr>
          </a:p>
        </p:txBody>
      </p:sp>
      <p:sp>
        <p:nvSpPr>
          <p:cNvPr id="606" name="Google Shape;606;p88"/>
          <p:cNvSpPr txBox="1"/>
          <p:nvPr/>
        </p:nvSpPr>
        <p:spPr>
          <a:xfrm>
            <a:off x="2792942" y="1477579"/>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LA</a:t>
            </a:r>
            <a:endParaRPr sz="1800" b="1">
              <a:solidFill>
                <a:schemeClr val="lt1"/>
              </a:solidFill>
              <a:latin typeface="Calibri"/>
              <a:ea typeface="Calibri"/>
              <a:cs typeface="Calibri"/>
              <a:sym typeface="Calibri"/>
            </a:endParaRPr>
          </a:p>
        </p:txBody>
      </p:sp>
      <p:sp>
        <p:nvSpPr>
          <p:cNvPr id="607" name="Google Shape;607;p88"/>
          <p:cNvSpPr txBox="1"/>
          <p:nvPr/>
        </p:nvSpPr>
        <p:spPr>
          <a:xfrm>
            <a:off x="2185461" y="3334163"/>
            <a:ext cx="5834700" cy="1885500"/>
          </a:xfrm>
          <a:prstGeom prst="rect">
            <a:avLst/>
          </a:prstGeom>
          <a:noFill/>
          <a:ln>
            <a:noFill/>
          </a:ln>
        </p:spPr>
        <p:txBody>
          <a:bodyPr spcFirstLastPara="1" wrap="square" lIns="91425" tIns="45700" rIns="91425" bIns="45700" anchor="t" anchorCtr="0">
            <a:normAutofit fontScale="25000" lnSpcReduction="20000"/>
          </a:bodyPr>
          <a:lstStyle/>
          <a:p>
            <a:pPr marL="342900" marR="0" lvl="0" indent="-316230" algn="l" rtl="0">
              <a:spcBef>
                <a:spcPts val="0"/>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Tricuspid Atresia</a:t>
            </a:r>
            <a:endParaRPr sz="6200"/>
          </a:p>
          <a:p>
            <a:pPr marL="342900" marR="0" lvl="0" indent="-316230" algn="l" rtl="0">
              <a:spcBef>
                <a:spcPts val="459"/>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Hypoplastic left heart syndrome</a:t>
            </a:r>
            <a:endParaRPr sz="6200"/>
          </a:p>
          <a:p>
            <a:pPr marL="342900" marR="0" lvl="0" indent="-316230" algn="l" rtl="0">
              <a:spcBef>
                <a:spcPts val="459"/>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Unbalanced atrio-ventricular septal defect</a:t>
            </a:r>
            <a:endParaRPr sz="6200"/>
          </a:p>
          <a:p>
            <a:pPr marL="342900" marR="0" lvl="0" indent="-316230" algn="l" rtl="0">
              <a:spcBef>
                <a:spcPts val="459"/>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Double outlet right ventricle</a:t>
            </a:r>
            <a:endParaRPr sz="6200"/>
          </a:p>
          <a:p>
            <a:pPr marL="342900" marR="0" lvl="0" indent="-316230" algn="l" rtl="0">
              <a:spcBef>
                <a:spcPts val="459"/>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Double inlet left ventricle</a:t>
            </a:r>
            <a:endParaRPr sz="6200"/>
          </a:p>
          <a:p>
            <a:pPr marL="342900" marR="0" lvl="0" indent="-316230" algn="l" rtl="0">
              <a:spcBef>
                <a:spcPts val="459"/>
              </a:spcBef>
              <a:spcAft>
                <a:spcPts val="0"/>
              </a:spcAft>
              <a:buClr>
                <a:schemeClr val="dk1"/>
              </a:buClr>
              <a:buSzPct val="100000"/>
              <a:buFont typeface="Arial"/>
              <a:buChar char="•"/>
            </a:pPr>
            <a:r>
              <a:rPr lang="en" sz="7500" b="0" u="none">
                <a:solidFill>
                  <a:schemeClr val="dk1"/>
                </a:solidFill>
                <a:latin typeface="Avenir"/>
                <a:ea typeface="Avenir"/>
                <a:cs typeface="Avenir"/>
                <a:sym typeface="Avenir"/>
              </a:rPr>
              <a:t>Pulmonary atresia</a:t>
            </a:r>
            <a:endParaRPr sz="7500" b="0" u="none">
              <a:solidFill>
                <a:schemeClr val="dk1"/>
              </a:solidFill>
              <a:latin typeface="Avenir"/>
              <a:ea typeface="Avenir"/>
              <a:cs typeface="Avenir"/>
              <a:sym typeface="Avenir"/>
            </a:endParaRPr>
          </a:p>
          <a:p>
            <a:pPr marL="342900" marR="0" lvl="0" indent="-170180" algn="l" rtl="0">
              <a:spcBef>
                <a:spcPts val="544"/>
              </a:spcBef>
              <a:spcAft>
                <a:spcPts val="0"/>
              </a:spcAft>
              <a:buClr>
                <a:srgbClr val="17365D"/>
              </a:buClr>
              <a:buSzPct val="40000"/>
              <a:buFont typeface="Noto Sans Symbols"/>
              <a:buNone/>
            </a:pPr>
            <a:endParaRPr sz="8000" b="0" u="none">
              <a:solidFill>
                <a:schemeClr val="dk1"/>
              </a:solidFill>
              <a:latin typeface="Avenir"/>
              <a:ea typeface="Avenir"/>
              <a:cs typeface="Avenir"/>
              <a:sym typeface="Avenir"/>
            </a:endParaRPr>
          </a:p>
          <a:p>
            <a:pPr marL="0" marR="0" lvl="0" indent="0" algn="l" rtl="0">
              <a:spcBef>
                <a:spcPts val="544"/>
              </a:spcBef>
              <a:spcAft>
                <a:spcPts val="0"/>
              </a:spcAft>
              <a:buClr>
                <a:srgbClr val="17365D"/>
              </a:buClr>
              <a:buSzPct val="100000"/>
              <a:buFont typeface="Arial"/>
              <a:buNone/>
            </a:pPr>
            <a:endParaRPr sz="3200" b="0" u="none">
              <a:solidFill>
                <a:schemeClr val="dk1"/>
              </a:solidFill>
              <a:latin typeface="Avenir"/>
              <a:ea typeface="Avenir"/>
              <a:cs typeface="Avenir"/>
              <a:sym typeface="Avenir"/>
            </a:endParaRPr>
          </a:p>
          <a:p>
            <a:pPr marL="342900" marR="0" lvl="0" indent="-170180" algn="l" rtl="0">
              <a:spcBef>
                <a:spcPts val="544"/>
              </a:spcBef>
              <a:spcAft>
                <a:spcPts val="0"/>
              </a:spcAft>
              <a:buClr>
                <a:srgbClr val="17365D"/>
              </a:buClr>
              <a:buSzPct val="100000"/>
              <a:buFont typeface="Noto Sans Symbols"/>
              <a:buNone/>
            </a:pPr>
            <a:endParaRPr sz="3200" b="0" u="none">
              <a:solidFill>
                <a:schemeClr val="dk1"/>
              </a:solidFill>
              <a:latin typeface="Avenir"/>
              <a:ea typeface="Avenir"/>
              <a:cs typeface="Avenir"/>
              <a:sym typeface="Avenir"/>
            </a:endParaRPr>
          </a:p>
          <a:p>
            <a:pPr marL="342900" marR="0" lvl="0" indent="-170180" algn="l" rtl="0">
              <a:spcBef>
                <a:spcPts val="544"/>
              </a:spcBef>
              <a:spcAft>
                <a:spcPts val="0"/>
              </a:spcAft>
              <a:buClr>
                <a:srgbClr val="17365D"/>
              </a:buClr>
              <a:buSzPct val="100000"/>
              <a:buFont typeface="Noto Sans Symbols"/>
              <a:buNone/>
            </a:pPr>
            <a:endParaRPr sz="3200" b="0" u="none">
              <a:solidFill>
                <a:schemeClr val="dk1"/>
              </a:solidFill>
              <a:latin typeface="Avenir"/>
              <a:ea typeface="Avenir"/>
              <a:cs typeface="Avenir"/>
              <a:sym typeface="Avenir"/>
            </a:endParaRPr>
          </a:p>
          <a:p>
            <a:pPr marL="342900" marR="0" lvl="0" indent="-239268" algn="l" rtl="0">
              <a:spcBef>
                <a:spcPts val="544"/>
              </a:spcBef>
              <a:spcAft>
                <a:spcPts val="0"/>
              </a:spcAft>
              <a:buClr>
                <a:srgbClr val="17365D"/>
              </a:buClr>
              <a:buSzPct val="60000"/>
              <a:buFont typeface="Noto Sans Symbols"/>
              <a:buNone/>
            </a:pPr>
            <a:endParaRPr sz="3200" b="0" u="none">
              <a:solidFill>
                <a:schemeClr val="dk1"/>
              </a:solidFill>
              <a:latin typeface="Avenir"/>
              <a:ea typeface="Avenir"/>
              <a:cs typeface="Avenir"/>
              <a:sym typeface="Avenir"/>
            </a:endParaRPr>
          </a:p>
        </p:txBody>
      </p:sp>
      <p:sp>
        <p:nvSpPr>
          <p:cNvPr id="608" name="Google Shape;608;p88"/>
          <p:cNvSpPr txBox="1"/>
          <p:nvPr/>
        </p:nvSpPr>
        <p:spPr>
          <a:xfrm>
            <a:off x="2063221" y="1439027"/>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RA</a:t>
            </a:r>
            <a:endParaRPr sz="1800" b="1">
              <a:solidFill>
                <a:schemeClr val="lt1"/>
              </a:solidFill>
              <a:latin typeface="Calibri"/>
              <a:ea typeface="Calibri"/>
              <a:cs typeface="Calibri"/>
              <a:sym typeface="Calibri"/>
            </a:endParaRPr>
          </a:p>
        </p:txBody>
      </p:sp>
      <p:sp>
        <p:nvSpPr>
          <p:cNvPr id="609" name="Google Shape;609;p88"/>
          <p:cNvSpPr txBox="1"/>
          <p:nvPr/>
        </p:nvSpPr>
        <p:spPr>
          <a:xfrm>
            <a:off x="6690892" y="2207701"/>
            <a:ext cx="31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V</a:t>
            </a:r>
            <a:endParaRPr sz="1800" b="1">
              <a:solidFill>
                <a:schemeClr val="lt1"/>
              </a:solidFill>
              <a:latin typeface="Calibri"/>
              <a:ea typeface="Calibri"/>
              <a:cs typeface="Calibri"/>
              <a:sym typeface="Calibri"/>
            </a:endParaRPr>
          </a:p>
        </p:txBody>
      </p:sp>
      <p:sp>
        <p:nvSpPr>
          <p:cNvPr id="610" name="Google Shape;610;p88"/>
          <p:cNvSpPr txBox="1"/>
          <p:nvPr/>
        </p:nvSpPr>
        <p:spPr>
          <a:xfrm>
            <a:off x="6690891" y="1477578"/>
            <a:ext cx="5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LA</a:t>
            </a:r>
            <a:endParaRPr sz="18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9"/>
          <p:cNvSpPr txBox="1">
            <a:spLocks noGrp="1"/>
          </p:cNvSpPr>
          <p:nvPr>
            <p:ph type="title"/>
          </p:nvPr>
        </p:nvSpPr>
        <p:spPr>
          <a:xfrm>
            <a:off x="457200" y="22860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00000"/>
              </a:buClr>
              <a:buSzPts val="4400"/>
              <a:buFont typeface="Arial Black"/>
              <a:buNone/>
            </a:pPr>
            <a:r>
              <a:rPr lang="en" b="1" u="sng">
                <a:solidFill>
                  <a:srgbClr val="800000"/>
                </a:solidFill>
                <a:latin typeface="Arial Black"/>
                <a:ea typeface="Arial Black"/>
                <a:cs typeface="Arial Black"/>
                <a:sym typeface="Arial Black"/>
              </a:rPr>
              <a:t>Univentricular Heart</a:t>
            </a:r>
            <a:endParaRPr b="1" u="sng">
              <a:solidFill>
                <a:srgbClr val="800000"/>
              </a:solidFill>
              <a:latin typeface="Arial Black"/>
              <a:ea typeface="Arial Black"/>
              <a:cs typeface="Arial Black"/>
              <a:sym typeface="Arial Black"/>
            </a:endParaRPr>
          </a:p>
        </p:txBody>
      </p:sp>
      <p:sp>
        <p:nvSpPr>
          <p:cNvPr id="617" name="Google Shape;617;p89"/>
          <p:cNvSpPr txBox="1">
            <a:spLocks noGrp="1"/>
          </p:cNvSpPr>
          <p:nvPr>
            <p:ph type="body" idx="1"/>
          </p:nvPr>
        </p:nvSpPr>
        <p:spPr>
          <a:xfrm>
            <a:off x="457200" y="1082279"/>
            <a:ext cx="84582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Clr>
                <a:schemeClr val="dk1"/>
              </a:buClr>
              <a:buSzPts val="3300"/>
              <a:buFont typeface="Arial"/>
              <a:buNone/>
            </a:pPr>
            <a:r>
              <a:rPr lang="en" sz="3300" b="1">
                <a:latin typeface="Calibri"/>
                <a:ea typeface="Calibri"/>
                <a:cs typeface="Calibri"/>
                <a:sym typeface="Calibri"/>
              </a:rPr>
              <a:t>1 in every 3000 children born in North America </a:t>
            </a:r>
            <a:endParaRPr/>
          </a:p>
          <a:p>
            <a:pPr marL="0" lvl="0" indent="0" algn="ctr" rtl="0">
              <a:spcBef>
                <a:spcPts val="660"/>
              </a:spcBef>
              <a:spcAft>
                <a:spcPts val="0"/>
              </a:spcAft>
              <a:buClr>
                <a:schemeClr val="dk1"/>
              </a:buClr>
              <a:buSzPts val="3300"/>
              <a:buFont typeface="Arial"/>
              <a:buNone/>
            </a:pPr>
            <a:endParaRPr sz="3300" b="1">
              <a:latin typeface="Calibri"/>
              <a:ea typeface="Calibri"/>
              <a:cs typeface="Calibri"/>
              <a:sym typeface="Calibri"/>
            </a:endParaRPr>
          </a:p>
          <a:p>
            <a:pPr marL="0" lvl="0" indent="0" algn="ctr" rtl="0">
              <a:spcBef>
                <a:spcPts val="660"/>
              </a:spcBef>
              <a:spcAft>
                <a:spcPts val="0"/>
              </a:spcAft>
              <a:buClr>
                <a:schemeClr val="dk1"/>
              </a:buClr>
              <a:buSzPts val="3300"/>
              <a:buFont typeface="Arial"/>
              <a:buNone/>
            </a:pPr>
            <a:r>
              <a:rPr lang="en" sz="3300" b="1">
                <a:latin typeface="Calibri"/>
                <a:ea typeface="Calibri"/>
                <a:cs typeface="Calibri"/>
                <a:sym typeface="Calibri"/>
              </a:rPr>
              <a:t>Similar prevalence to CYSTIC FIBROSIS (1/3600)</a:t>
            </a:r>
            <a:endParaRPr/>
          </a:p>
          <a:p>
            <a:pPr marL="0" lvl="0" indent="0" algn="ctr" rtl="0">
              <a:spcBef>
                <a:spcPts val="660"/>
              </a:spcBef>
              <a:spcAft>
                <a:spcPts val="0"/>
              </a:spcAft>
              <a:buClr>
                <a:schemeClr val="dk1"/>
              </a:buClr>
              <a:buSzPts val="3300"/>
              <a:buFont typeface="Arial"/>
              <a:buNone/>
            </a:pPr>
            <a:endParaRPr sz="3300" b="1">
              <a:latin typeface="Calibri"/>
              <a:ea typeface="Calibri"/>
              <a:cs typeface="Calibri"/>
              <a:sym typeface="Calibri"/>
            </a:endParaRPr>
          </a:p>
          <a:p>
            <a:pPr marL="0" lvl="0" indent="0" algn="ctr" rtl="0">
              <a:spcBef>
                <a:spcPts val="660"/>
              </a:spcBef>
              <a:spcAft>
                <a:spcPts val="0"/>
              </a:spcAft>
              <a:buClr>
                <a:schemeClr val="dk1"/>
              </a:buClr>
              <a:buSzPts val="3300"/>
              <a:buFont typeface="Arial"/>
              <a:buNone/>
            </a:pPr>
            <a:r>
              <a:rPr lang="en" sz="3300" b="1">
                <a:latin typeface="Calibri"/>
                <a:ea typeface="Calibri"/>
                <a:cs typeface="Calibri"/>
                <a:sym typeface="Calibri"/>
              </a:rPr>
              <a:t>Very poor prognosis with over 70% of individuals dying by 16 years of age </a:t>
            </a:r>
            <a:endParaRPr sz="3300" b="1">
              <a:latin typeface="Calibri"/>
              <a:ea typeface="Calibri"/>
              <a:cs typeface="Calibri"/>
              <a:sym typeface="Calibri"/>
            </a:endParaRPr>
          </a:p>
          <a:p>
            <a:pPr marL="0" lvl="0" indent="0" algn="ctr" rtl="0">
              <a:spcBef>
                <a:spcPts val="660"/>
              </a:spcBef>
              <a:spcAft>
                <a:spcPts val="0"/>
              </a:spcAft>
              <a:buClr>
                <a:srgbClr val="800000"/>
              </a:buClr>
              <a:buSzPts val="3300"/>
              <a:buFont typeface="Arial"/>
              <a:buNone/>
            </a:pPr>
            <a:r>
              <a:rPr lang="en" sz="3300" b="1" u="sng">
                <a:solidFill>
                  <a:srgbClr val="800000"/>
                </a:solidFill>
                <a:latin typeface="Calibri"/>
                <a:ea typeface="Calibri"/>
                <a:cs typeface="Calibri"/>
                <a:sym typeface="Calibri"/>
              </a:rPr>
              <a:t>(if unrepaired)</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0"/>
          <p:cNvSpPr txBox="1">
            <a:spLocks noGrp="1"/>
          </p:cNvSpPr>
          <p:nvPr>
            <p:ph type="title"/>
          </p:nvPr>
        </p:nvSpPr>
        <p:spPr>
          <a:xfrm>
            <a:off x="457200" y="22860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00000"/>
              </a:buClr>
              <a:buSzPts val="4400"/>
              <a:buFont typeface="Arial Black"/>
              <a:buNone/>
            </a:pPr>
            <a:r>
              <a:rPr lang="en" b="1" u="sng">
                <a:solidFill>
                  <a:srgbClr val="800000"/>
                </a:solidFill>
                <a:latin typeface="Arial Black"/>
                <a:ea typeface="Arial Black"/>
                <a:cs typeface="Arial Black"/>
                <a:sym typeface="Arial Black"/>
              </a:rPr>
              <a:t>The Problem?</a:t>
            </a:r>
            <a:endParaRPr b="1" u="sng">
              <a:solidFill>
                <a:srgbClr val="800000"/>
              </a:solidFill>
              <a:latin typeface="Arial Black"/>
              <a:ea typeface="Arial Black"/>
              <a:cs typeface="Arial Black"/>
              <a:sym typeface="Arial Black"/>
            </a:endParaRPr>
          </a:p>
        </p:txBody>
      </p:sp>
      <p:pic>
        <p:nvPicPr>
          <p:cNvPr id="624" name="Google Shape;624;p90"/>
          <p:cNvPicPr preferRelativeResize="0"/>
          <p:nvPr/>
        </p:nvPicPr>
        <p:blipFill rotWithShape="1">
          <a:blip r:embed="rId3">
            <a:alphaModFix/>
          </a:blip>
          <a:srcRect/>
          <a:stretch/>
        </p:blipFill>
        <p:spPr>
          <a:xfrm>
            <a:off x="1219802" y="1190975"/>
            <a:ext cx="4735448" cy="3749325"/>
          </a:xfrm>
          <a:prstGeom prst="rect">
            <a:avLst/>
          </a:prstGeom>
          <a:noFill/>
          <a:ln>
            <a:noFill/>
          </a:ln>
        </p:spPr>
      </p:pic>
      <p:sp>
        <p:nvSpPr>
          <p:cNvPr id="625" name="Google Shape;625;p90"/>
          <p:cNvSpPr txBox="1"/>
          <p:nvPr/>
        </p:nvSpPr>
        <p:spPr>
          <a:xfrm>
            <a:off x="3305185" y="962370"/>
            <a:ext cx="31221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p:txBody>
      </p:sp>
      <p:sp>
        <p:nvSpPr>
          <p:cNvPr id="626" name="Google Shape;626;p90"/>
          <p:cNvSpPr txBox="1"/>
          <p:nvPr/>
        </p:nvSpPr>
        <p:spPr>
          <a:xfrm>
            <a:off x="1906051" y="1165851"/>
            <a:ext cx="693300" cy="430800"/>
          </a:xfrm>
          <a:prstGeom prst="rect">
            <a:avLst/>
          </a:prstGeom>
          <a:solidFill>
            <a:srgbClr val="8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200" b="1">
                <a:solidFill>
                  <a:schemeClr val="lt1"/>
                </a:solidFill>
                <a:latin typeface="Calibri"/>
                <a:ea typeface="Calibri"/>
                <a:cs typeface="Calibri"/>
                <a:sym typeface="Calibri"/>
              </a:rPr>
              <a:t>SVC</a:t>
            </a:r>
            <a:endParaRPr sz="2200" b="1">
              <a:solidFill>
                <a:schemeClr val="lt1"/>
              </a:solidFill>
              <a:latin typeface="Calibri"/>
              <a:ea typeface="Calibri"/>
              <a:cs typeface="Calibri"/>
              <a:sym typeface="Calibri"/>
            </a:endParaRPr>
          </a:p>
        </p:txBody>
      </p:sp>
      <p:sp>
        <p:nvSpPr>
          <p:cNvPr id="627" name="Google Shape;627;p90"/>
          <p:cNvSpPr txBox="1"/>
          <p:nvPr/>
        </p:nvSpPr>
        <p:spPr>
          <a:xfrm>
            <a:off x="1906051" y="4137628"/>
            <a:ext cx="693300" cy="430800"/>
          </a:xfrm>
          <a:prstGeom prst="rect">
            <a:avLst/>
          </a:prstGeom>
          <a:solidFill>
            <a:srgbClr val="8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200" b="1">
                <a:solidFill>
                  <a:schemeClr val="lt1"/>
                </a:solidFill>
                <a:latin typeface="Calibri"/>
                <a:ea typeface="Calibri"/>
                <a:cs typeface="Calibri"/>
                <a:sym typeface="Calibri"/>
              </a:rPr>
              <a:t>IVC</a:t>
            </a:r>
            <a:endParaRPr sz="2200" b="1">
              <a:solidFill>
                <a:schemeClr val="lt1"/>
              </a:solidFill>
              <a:latin typeface="Calibri"/>
              <a:ea typeface="Calibri"/>
              <a:cs typeface="Calibri"/>
              <a:sym typeface="Calibri"/>
            </a:endParaRPr>
          </a:p>
        </p:txBody>
      </p:sp>
      <p:pic>
        <p:nvPicPr>
          <p:cNvPr id="628" name="Google Shape;628;p90"/>
          <p:cNvPicPr preferRelativeResize="0"/>
          <p:nvPr/>
        </p:nvPicPr>
        <p:blipFill rotWithShape="1">
          <a:blip r:embed="rId4">
            <a:alphaModFix/>
          </a:blip>
          <a:srcRect t="8181" b="7133"/>
          <a:stretch/>
        </p:blipFill>
        <p:spPr>
          <a:xfrm>
            <a:off x="5879050" y="1098324"/>
            <a:ext cx="3079749" cy="2095175"/>
          </a:xfrm>
          <a:prstGeom prst="rect">
            <a:avLst/>
          </a:prstGeom>
          <a:noFill/>
          <a:ln w="25400" cap="flat" cmpd="sng">
            <a:solidFill>
              <a:srgbClr val="8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1"/>
          <p:cNvSpPr txBox="1">
            <a:spLocks noGrp="1"/>
          </p:cNvSpPr>
          <p:nvPr>
            <p:ph type="title"/>
          </p:nvPr>
        </p:nvSpPr>
        <p:spPr>
          <a:xfrm>
            <a:off x="457200" y="22860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00000"/>
              </a:buClr>
              <a:buSzPts val="4400"/>
              <a:buFont typeface="Arial Black"/>
              <a:buNone/>
            </a:pPr>
            <a:r>
              <a:rPr lang="en" b="1" u="sng">
                <a:solidFill>
                  <a:srgbClr val="800000"/>
                </a:solidFill>
                <a:latin typeface="Arial Black"/>
                <a:ea typeface="Arial Black"/>
                <a:cs typeface="Arial Black"/>
                <a:sym typeface="Arial Black"/>
              </a:rPr>
              <a:t>Surgical Progress</a:t>
            </a:r>
            <a:endParaRPr b="1" u="sng">
              <a:solidFill>
                <a:srgbClr val="800000"/>
              </a:solidFill>
              <a:latin typeface="Arial Black"/>
              <a:ea typeface="Arial Black"/>
              <a:cs typeface="Arial Black"/>
              <a:sym typeface="Arial Black"/>
            </a:endParaRPr>
          </a:p>
        </p:txBody>
      </p:sp>
      <p:pic>
        <p:nvPicPr>
          <p:cNvPr id="635" name="Google Shape;635;p91"/>
          <p:cNvPicPr preferRelativeResize="0"/>
          <p:nvPr/>
        </p:nvPicPr>
        <p:blipFill rotWithShape="1">
          <a:blip r:embed="rId3">
            <a:alphaModFix/>
          </a:blip>
          <a:srcRect/>
          <a:stretch/>
        </p:blipFill>
        <p:spPr>
          <a:xfrm>
            <a:off x="2462064" y="1167594"/>
            <a:ext cx="4374486" cy="3612935"/>
          </a:xfrm>
          <a:prstGeom prst="rect">
            <a:avLst/>
          </a:prstGeom>
          <a:noFill/>
          <a:ln w="38100" cap="flat" cmpd="sng">
            <a:solidFill>
              <a:srgbClr val="8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2"/>
          <p:cNvSpPr txBox="1"/>
          <p:nvPr/>
        </p:nvSpPr>
        <p:spPr>
          <a:xfrm>
            <a:off x="-243417" y="256338"/>
            <a:ext cx="9567334" cy="857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a:solidFill>
                  <a:srgbClr val="800000"/>
                </a:solidFill>
                <a:latin typeface="Arial Black"/>
                <a:ea typeface="Arial Black"/>
                <a:cs typeface="Arial Black"/>
                <a:sym typeface="Arial Black"/>
              </a:rPr>
              <a:t>Fontan Operation – </a:t>
            </a:r>
            <a:r>
              <a:rPr lang="en" sz="3800" b="1" i="0" u="sng">
                <a:solidFill>
                  <a:srgbClr val="800000"/>
                </a:solidFill>
                <a:latin typeface="Arial Black"/>
                <a:ea typeface="Arial Black"/>
                <a:cs typeface="Arial Black"/>
                <a:sym typeface="Arial Black"/>
              </a:rPr>
              <a:t>Early days</a:t>
            </a:r>
            <a:endParaRPr/>
          </a:p>
        </p:txBody>
      </p:sp>
      <p:pic>
        <p:nvPicPr>
          <p:cNvPr id="642" name="Google Shape;642;p92"/>
          <p:cNvPicPr preferRelativeResize="0"/>
          <p:nvPr/>
        </p:nvPicPr>
        <p:blipFill rotWithShape="1">
          <a:blip r:embed="rId3">
            <a:alphaModFix/>
          </a:blip>
          <a:srcRect r="66536"/>
          <a:stretch/>
        </p:blipFill>
        <p:spPr>
          <a:xfrm>
            <a:off x="2220000" y="973150"/>
            <a:ext cx="4661875" cy="3765275"/>
          </a:xfrm>
          <a:prstGeom prst="rect">
            <a:avLst/>
          </a:prstGeom>
          <a:noFill/>
          <a:ln>
            <a:noFill/>
          </a:ln>
        </p:spPr>
      </p:pic>
      <p:sp>
        <p:nvSpPr>
          <p:cNvPr id="643" name="Google Shape;643;p92"/>
          <p:cNvSpPr txBox="1"/>
          <p:nvPr/>
        </p:nvSpPr>
        <p:spPr>
          <a:xfrm>
            <a:off x="3884083" y="947414"/>
            <a:ext cx="6774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92"/>
          <p:cNvSpPr txBox="1"/>
          <p:nvPr/>
        </p:nvSpPr>
        <p:spPr>
          <a:xfrm>
            <a:off x="3063885" y="4643057"/>
            <a:ext cx="31221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200" b="1">
                <a:solidFill>
                  <a:schemeClr val="dk1"/>
                </a:solidFill>
                <a:latin typeface="Calibri"/>
                <a:ea typeface="Calibri"/>
                <a:cs typeface="Calibri"/>
                <a:sym typeface="Calibri"/>
              </a:rPr>
              <a:t>Atrio-pulmonary Fontan</a:t>
            </a:r>
            <a:endParaRPr sz="22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3"/>
          <p:cNvSpPr txBox="1"/>
          <p:nvPr/>
        </p:nvSpPr>
        <p:spPr>
          <a:xfrm>
            <a:off x="-243417" y="27738"/>
            <a:ext cx="9567300" cy="85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a:solidFill>
                  <a:srgbClr val="800000"/>
                </a:solidFill>
                <a:latin typeface="Arial Black"/>
                <a:ea typeface="Arial Black"/>
                <a:cs typeface="Arial Black"/>
                <a:sym typeface="Arial Black"/>
              </a:rPr>
              <a:t>Fontan Operation </a:t>
            </a:r>
            <a:endParaRPr sz="3800" b="1" i="0" u="sng">
              <a:solidFill>
                <a:srgbClr val="800000"/>
              </a:solidFill>
              <a:latin typeface="Arial Black"/>
              <a:ea typeface="Arial Black"/>
              <a:cs typeface="Arial Black"/>
              <a:sym typeface="Arial Black"/>
            </a:endParaRPr>
          </a:p>
          <a:p>
            <a:pPr marL="0" marR="0" lvl="0" indent="0" algn="ctr" rtl="0">
              <a:spcBef>
                <a:spcPts val="0"/>
              </a:spcBef>
              <a:spcAft>
                <a:spcPts val="0"/>
              </a:spcAft>
              <a:buClr>
                <a:srgbClr val="800000"/>
              </a:buClr>
              <a:buSzPts val="3800"/>
              <a:buFont typeface="Arial Black"/>
              <a:buNone/>
            </a:pPr>
            <a:r>
              <a:rPr lang="en" sz="3800" b="1" u="sng">
                <a:solidFill>
                  <a:srgbClr val="800000"/>
                </a:solidFill>
                <a:latin typeface="Arial Black"/>
                <a:ea typeface="Arial Black"/>
                <a:cs typeface="Arial Black"/>
                <a:sym typeface="Arial Black"/>
              </a:rPr>
              <a:t>Bidirectional Glenn</a:t>
            </a:r>
            <a:endParaRPr sz="3800" b="1" i="0" u="sng">
              <a:solidFill>
                <a:srgbClr val="800000"/>
              </a:solidFill>
              <a:latin typeface="Arial Black"/>
              <a:ea typeface="Arial Black"/>
              <a:cs typeface="Arial Black"/>
              <a:sym typeface="Arial Black"/>
            </a:endParaRPr>
          </a:p>
        </p:txBody>
      </p:sp>
      <p:pic>
        <p:nvPicPr>
          <p:cNvPr id="651" name="Google Shape;651;p93"/>
          <p:cNvPicPr preferRelativeResize="0"/>
          <p:nvPr/>
        </p:nvPicPr>
        <p:blipFill rotWithShape="1">
          <a:blip r:embed="rId3">
            <a:alphaModFix/>
          </a:blip>
          <a:srcRect/>
          <a:stretch/>
        </p:blipFill>
        <p:spPr>
          <a:xfrm>
            <a:off x="1668326" y="1391407"/>
            <a:ext cx="5997840" cy="3672728"/>
          </a:xfrm>
          <a:prstGeom prst="rect">
            <a:avLst/>
          </a:prstGeom>
          <a:noFill/>
          <a:ln w="31750" cap="flat" cmpd="sng">
            <a:solidFill>
              <a:srgbClr val="8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4"/>
          <p:cNvSpPr txBox="1"/>
          <p:nvPr/>
        </p:nvSpPr>
        <p:spPr>
          <a:xfrm>
            <a:off x="-243417" y="103938"/>
            <a:ext cx="9567300" cy="85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a:solidFill>
                  <a:srgbClr val="800000"/>
                </a:solidFill>
                <a:latin typeface="Arial Black"/>
                <a:ea typeface="Arial Black"/>
                <a:cs typeface="Arial Black"/>
                <a:sym typeface="Arial Black"/>
              </a:rPr>
              <a:t>Fontan Completion</a:t>
            </a:r>
            <a:endParaRPr/>
          </a:p>
        </p:txBody>
      </p:sp>
      <p:pic>
        <p:nvPicPr>
          <p:cNvPr id="658" name="Google Shape;658;p94"/>
          <p:cNvPicPr preferRelativeResize="0"/>
          <p:nvPr/>
        </p:nvPicPr>
        <p:blipFill rotWithShape="1">
          <a:blip r:embed="rId3">
            <a:alphaModFix/>
          </a:blip>
          <a:srcRect l="32551"/>
          <a:stretch/>
        </p:blipFill>
        <p:spPr>
          <a:xfrm>
            <a:off x="1065547" y="1070729"/>
            <a:ext cx="6734370" cy="3088970"/>
          </a:xfrm>
          <a:prstGeom prst="rect">
            <a:avLst/>
          </a:prstGeom>
          <a:noFill/>
          <a:ln>
            <a:noFill/>
          </a:ln>
        </p:spPr>
      </p:pic>
      <p:sp>
        <p:nvSpPr>
          <p:cNvPr id="659" name="Google Shape;659;p94"/>
          <p:cNvSpPr txBox="1"/>
          <p:nvPr/>
        </p:nvSpPr>
        <p:spPr>
          <a:xfrm>
            <a:off x="1502843" y="4133470"/>
            <a:ext cx="312208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dk1"/>
                </a:solidFill>
                <a:latin typeface="Calibri"/>
                <a:ea typeface="Calibri"/>
                <a:cs typeface="Calibri"/>
                <a:sym typeface="Calibri"/>
              </a:rPr>
              <a:t>Lateral Tunnel Fontan</a:t>
            </a:r>
            <a:endParaRPr sz="2000" b="1">
              <a:solidFill>
                <a:schemeClr val="dk1"/>
              </a:solidFill>
              <a:latin typeface="Calibri"/>
              <a:ea typeface="Calibri"/>
              <a:cs typeface="Calibri"/>
              <a:sym typeface="Calibri"/>
            </a:endParaRPr>
          </a:p>
        </p:txBody>
      </p:sp>
      <p:sp>
        <p:nvSpPr>
          <p:cNvPr id="660" name="Google Shape;660;p94"/>
          <p:cNvSpPr txBox="1"/>
          <p:nvPr/>
        </p:nvSpPr>
        <p:spPr>
          <a:xfrm>
            <a:off x="5168911" y="4152523"/>
            <a:ext cx="312208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dk1"/>
                </a:solidFill>
                <a:latin typeface="Calibri"/>
                <a:ea typeface="Calibri"/>
                <a:cs typeface="Calibri"/>
                <a:sym typeface="Calibri"/>
              </a:rPr>
              <a:t>Extra-Cardiac Fontan</a:t>
            </a:r>
            <a:endParaRPr sz="2000" b="1">
              <a:solidFill>
                <a:schemeClr val="dk1"/>
              </a:solidFill>
              <a:latin typeface="Calibri"/>
              <a:ea typeface="Calibri"/>
              <a:cs typeface="Calibri"/>
              <a:sym typeface="Calibri"/>
            </a:endParaRPr>
          </a:p>
        </p:txBody>
      </p:sp>
      <p:sp>
        <p:nvSpPr>
          <p:cNvPr id="661" name="Google Shape;661;p94"/>
          <p:cNvSpPr txBox="1"/>
          <p:nvPr/>
        </p:nvSpPr>
        <p:spPr>
          <a:xfrm>
            <a:off x="2338917" y="873125"/>
            <a:ext cx="677333" cy="4847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94"/>
          <p:cNvSpPr txBox="1"/>
          <p:nvPr/>
        </p:nvSpPr>
        <p:spPr>
          <a:xfrm>
            <a:off x="5877984" y="831527"/>
            <a:ext cx="677333" cy="4847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Zoom Functions</a:t>
            </a:r>
            <a:endParaRPr>
              <a:solidFill>
                <a:srgbClr val="073763"/>
              </a:solidFill>
            </a:endParaRPr>
          </a:p>
          <a:p>
            <a:pPr marL="0" lvl="0" indent="0" algn="l" rtl="0">
              <a:spcBef>
                <a:spcPts val="0"/>
              </a:spcBef>
              <a:spcAft>
                <a:spcPts val="0"/>
              </a:spcAft>
              <a:buNone/>
            </a:pPr>
            <a:endParaRPr/>
          </a:p>
        </p:txBody>
      </p:sp>
      <p:sp>
        <p:nvSpPr>
          <p:cNvPr id="323" name="Google Shape;323;p61"/>
          <p:cNvSpPr txBox="1">
            <a:spLocks noGrp="1"/>
          </p:cNvSpPr>
          <p:nvPr>
            <p:ph type="body" idx="1"/>
          </p:nvPr>
        </p:nvSpPr>
        <p:spPr>
          <a:xfrm>
            <a:off x="311700" y="1085100"/>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Rename yourself:</a:t>
            </a:r>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324" name="Google Shape;324;p61"/>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325" name="Google Shape;325;p61"/>
          <p:cNvPicPr preferRelativeResize="0"/>
          <p:nvPr/>
        </p:nvPicPr>
        <p:blipFill>
          <a:blip r:embed="rId4">
            <a:alphaModFix/>
          </a:blip>
          <a:stretch>
            <a:fillRect/>
          </a:stretch>
        </p:blipFill>
        <p:spPr>
          <a:xfrm>
            <a:off x="1966900" y="1572225"/>
            <a:ext cx="5210175" cy="685800"/>
          </a:xfrm>
          <a:prstGeom prst="rect">
            <a:avLst/>
          </a:prstGeom>
          <a:noFill/>
          <a:ln>
            <a:noFill/>
          </a:ln>
        </p:spPr>
      </p:pic>
      <p:pic>
        <p:nvPicPr>
          <p:cNvPr id="326" name="Google Shape;326;p61"/>
          <p:cNvPicPr preferRelativeResize="0"/>
          <p:nvPr/>
        </p:nvPicPr>
        <p:blipFill>
          <a:blip r:embed="rId5">
            <a:alphaModFix/>
          </a:blip>
          <a:stretch>
            <a:fillRect/>
          </a:stretch>
        </p:blipFill>
        <p:spPr>
          <a:xfrm>
            <a:off x="3095625" y="3494700"/>
            <a:ext cx="2952750" cy="1085850"/>
          </a:xfrm>
          <a:prstGeom prst="rect">
            <a:avLst/>
          </a:prstGeom>
          <a:noFill/>
          <a:ln>
            <a:noFill/>
          </a:ln>
        </p:spPr>
      </p:pic>
      <p:pic>
        <p:nvPicPr>
          <p:cNvPr id="327" name="Google Shape;327;p61"/>
          <p:cNvPicPr preferRelativeResize="0"/>
          <p:nvPr/>
        </p:nvPicPr>
        <p:blipFill>
          <a:blip r:embed="rId6">
            <a:alphaModFix/>
          </a:blip>
          <a:stretch>
            <a:fillRect/>
          </a:stretch>
        </p:blipFill>
        <p:spPr>
          <a:xfrm>
            <a:off x="3076563" y="2399313"/>
            <a:ext cx="2990850" cy="1095375"/>
          </a:xfrm>
          <a:prstGeom prst="rect">
            <a:avLst/>
          </a:prstGeom>
          <a:noFill/>
          <a:ln>
            <a:noFill/>
          </a:ln>
        </p:spPr>
      </p:pic>
      <p:sp>
        <p:nvSpPr>
          <p:cNvPr id="328" name="Google Shape;32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5"/>
          <p:cNvSpPr txBox="1"/>
          <p:nvPr/>
        </p:nvSpPr>
        <p:spPr>
          <a:xfrm>
            <a:off x="-243417" y="103938"/>
            <a:ext cx="9567300" cy="85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4400"/>
              <a:buFont typeface="Arial Black"/>
              <a:buNone/>
            </a:pPr>
            <a:r>
              <a:rPr lang="en" sz="4400" b="1" i="0" u="sng">
                <a:solidFill>
                  <a:srgbClr val="800000"/>
                </a:solidFill>
                <a:latin typeface="Arial Black"/>
                <a:ea typeface="Arial Black"/>
                <a:cs typeface="Arial Black"/>
                <a:sym typeface="Arial Black"/>
              </a:rPr>
              <a:t>Fontan Fenestration</a:t>
            </a:r>
            <a:endParaRPr/>
          </a:p>
        </p:txBody>
      </p:sp>
      <p:sp>
        <p:nvSpPr>
          <p:cNvPr id="669" name="Google Shape;669;p95"/>
          <p:cNvSpPr txBox="1"/>
          <p:nvPr/>
        </p:nvSpPr>
        <p:spPr>
          <a:xfrm>
            <a:off x="1502843" y="4133470"/>
            <a:ext cx="312208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dk1"/>
                </a:solidFill>
                <a:latin typeface="Calibri"/>
                <a:ea typeface="Calibri"/>
                <a:cs typeface="Calibri"/>
                <a:sym typeface="Calibri"/>
              </a:rPr>
              <a:t>Lateral Tunnel Fontan</a:t>
            </a:r>
            <a:endParaRPr sz="2000" b="1">
              <a:solidFill>
                <a:schemeClr val="dk1"/>
              </a:solidFill>
              <a:latin typeface="Calibri"/>
              <a:ea typeface="Calibri"/>
              <a:cs typeface="Calibri"/>
              <a:sym typeface="Calibri"/>
            </a:endParaRPr>
          </a:p>
        </p:txBody>
      </p:sp>
      <p:sp>
        <p:nvSpPr>
          <p:cNvPr id="670" name="Google Shape;670;p95"/>
          <p:cNvSpPr txBox="1"/>
          <p:nvPr/>
        </p:nvSpPr>
        <p:spPr>
          <a:xfrm>
            <a:off x="5168911" y="4152523"/>
            <a:ext cx="312208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dk1"/>
                </a:solidFill>
                <a:latin typeface="Calibri"/>
                <a:ea typeface="Calibri"/>
                <a:cs typeface="Calibri"/>
                <a:sym typeface="Calibri"/>
              </a:rPr>
              <a:t>Extra-Cardiac Fontan</a:t>
            </a:r>
            <a:endParaRPr sz="2000" b="1">
              <a:solidFill>
                <a:schemeClr val="dk1"/>
              </a:solidFill>
              <a:latin typeface="Calibri"/>
              <a:ea typeface="Calibri"/>
              <a:cs typeface="Calibri"/>
              <a:sym typeface="Calibri"/>
            </a:endParaRPr>
          </a:p>
        </p:txBody>
      </p:sp>
      <p:sp>
        <p:nvSpPr>
          <p:cNvPr id="671" name="Google Shape;671;p95"/>
          <p:cNvSpPr txBox="1"/>
          <p:nvPr/>
        </p:nvSpPr>
        <p:spPr>
          <a:xfrm>
            <a:off x="2338917" y="873125"/>
            <a:ext cx="677333" cy="4847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95"/>
          <p:cNvSpPr txBox="1"/>
          <p:nvPr/>
        </p:nvSpPr>
        <p:spPr>
          <a:xfrm>
            <a:off x="5877984" y="831527"/>
            <a:ext cx="677333" cy="4847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73" name="Google Shape;673;p95"/>
          <p:cNvPicPr preferRelativeResize="0"/>
          <p:nvPr/>
        </p:nvPicPr>
        <p:blipFill rotWithShape="1">
          <a:blip r:embed="rId3">
            <a:alphaModFix/>
          </a:blip>
          <a:srcRect/>
          <a:stretch/>
        </p:blipFill>
        <p:spPr>
          <a:xfrm>
            <a:off x="1617133" y="831527"/>
            <a:ext cx="5979880" cy="425767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6"/>
          <p:cNvSpPr txBox="1">
            <a:spLocks noGrp="1"/>
          </p:cNvSpPr>
          <p:nvPr>
            <p:ph type="title"/>
          </p:nvPr>
        </p:nvSpPr>
        <p:spPr>
          <a:xfrm>
            <a:off x="553960" y="97123"/>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953735"/>
              </a:buClr>
              <a:buSzPts val="3800"/>
              <a:buFont typeface="Arial Black"/>
              <a:buNone/>
            </a:pPr>
            <a:r>
              <a:rPr lang="en" sz="3800" b="1" u="sng">
                <a:solidFill>
                  <a:srgbClr val="953735"/>
                </a:solidFill>
                <a:latin typeface="Arial Black"/>
                <a:ea typeface="Arial Black"/>
                <a:cs typeface="Arial Black"/>
                <a:sym typeface="Arial Black"/>
              </a:rPr>
              <a:t>Mission</a:t>
            </a:r>
            <a:endParaRPr sz="3800" b="1" u="sng">
              <a:solidFill>
                <a:srgbClr val="953735"/>
              </a:solidFill>
              <a:latin typeface="Arial Black"/>
              <a:ea typeface="Arial Black"/>
              <a:cs typeface="Arial Black"/>
              <a:sym typeface="Arial Black"/>
            </a:endParaRPr>
          </a:p>
        </p:txBody>
      </p:sp>
      <p:sp>
        <p:nvSpPr>
          <p:cNvPr id="679" name="Google Shape;679;p96"/>
          <p:cNvSpPr txBox="1">
            <a:spLocks noGrp="1"/>
          </p:cNvSpPr>
          <p:nvPr>
            <p:ph type="body" idx="1"/>
          </p:nvPr>
        </p:nvSpPr>
        <p:spPr>
          <a:xfrm>
            <a:off x="457199" y="896265"/>
            <a:ext cx="8475133" cy="339447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
                <a:latin typeface="Avenir"/>
                <a:ea typeface="Avenir"/>
                <a:cs typeface="Avenir"/>
                <a:sym typeface="Avenir"/>
              </a:rPr>
              <a:t>To create a comprehensive lifespan registry of Fontan patients living in Canada</a:t>
            </a:r>
            <a:endParaRPr/>
          </a:p>
          <a:p>
            <a:pPr marL="342900" lvl="0" indent="-139700" algn="l" rtl="0">
              <a:spcBef>
                <a:spcPts val="640"/>
              </a:spcBef>
              <a:spcAft>
                <a:spcPts val="0"/>
              </a:spcAft>
              <a:buClr>
                <a:srgbClr val="17365D"/>
              </a:buClr>
              <a:buSzPts val="3200"/>
              <a:buFont typeface="Noto Sans Symbols"/>
              <a:buNone/>
            </a:pPr>
            <a:endParaRPr>
              <a:latin typeface="Avenir"/>
              <a:ea typeface="Avenir"/>
              <a:cs typeface="Avenir"/>
              <a:sym typeface="Avenir"/>
            </a:endParaRPr>
          </a:p>
          <a:p>
            <a:pPr marL="342900" lvl="0" indent="-220980" algn="l" rtl="0">
              <a:spcBef>
                <a:spcPts val="640"/>
              </a:spcBef>
              <a:spcAft>
                <a:spcPts val="0"/>
              </a:spcAft>
              <a:buClr>
                <a:srgbClr val="17365D"/>
              </a:buClr>
              <a:buSzPts val="1920"/>
              <a:buFont typeface="Noto Sans Symbols"/>
              <a:buNone/>
            </a:pPr>
            <a:endParaRPr>
              <a:latin typeface="Avenir"/>
              <a:ea typeface="Avenir"/>
              <a:cs typeface="Avenir"/>
              <a:sym typeface="Avenir"/>
            </a:endParaRPr>
          </a:p>
        </p:txBody>
      </p:sp>
      <p:pic>
        <p:nvPicPr>
          <p:cNvPr id="680" name="Google Shape;680;p96"/>
          <p:cNvPicPr preferRelativeResize="0"/>
          <p:nvPr/>
        </p:nvPicPr>
        <p:blipFill rotWithShape="1">
          <a:blip r:embed="rId3">
            <a:alphaModFix/>
          </a:blip>
          <a:srcRect/>
          <a:stretch/>
        </p:blipFill>
        <p:spPr>
          <a:xfrm>
            <a:off x="7160381" y="3845536"/>
            <a:ext cx="1493155" cy="1119865"/>
          </a:xfrm>
          <a:prstGeom prst="rect">
            <a:avLst/>
          </a:prstGeom>
          <a:noFill/>
          <a:ln>
            <a:noFill/>
          </a:ln>
        </p:spPr>
      </p:pic>
      <p:sp>
        <p:nvSpPr>
          <p:cNvPr id="681" name="Google Shape;681;p96"/>
          <p:cNvSpPr txBox="1"/>
          <p:nvPr/>
        </p:nvSpPr>
        <p:spPr>
          <a:xfrm>
            <a:off x="457199" y="2988085"/>
            <a:ext cx="8475000" cy="14025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spcBef>
                <a:spcPts val="0"/>
              </a:spcBef>
              <a:spcAft>
                <a:spcPts val="0"/>
              </a:spcAft>
              <a:buClr>
                <a:schemeClr val="dk1"/>
              </a:buClr>
              <a:buSzPts val="3200"/>
              <a:buFont typeface="Arial"/>
              <a:buNone/>
            </a:pPr>
            <a:r>
              <a:rPr lang="en" sz="3200">
                <a:solidFill>
                  <a:schemeClr val="dk1"/>
                </a:solidFill>
                <a:latin typeface="Avenir"/>
                <a:ea typeface="Avenir"/>
                <a:cs typeface="Avenir"/>
                <a:sym typeface="Avenir"/>
              </a:rPr>
              <a:t>To support Canadian and International research collaborations that improve the lives of Fontan patients</a:t>
            </a:r>
            <a:endParaRPr sz="3200">
              <a:solidFill>
                <a:schemeClr val="dk1"/>
              </a:solidFill>
              <a:latin typeface="Avenir"/>
              <a:ea typeface="Avenir"/>
              <a:cs typeface="Avenir"/>
              <a:sym typeface="Avenir"/>
            </a:endParaRPr>
          </a:p>
          <a:p>
            <a:pPr marL="342900" marR="0" lvl="0" indent="-139700" algn="l" rtl="0">
              <a:spcBef>
                <a:spcPts val="640"/>
              </a:spcBef>
              <a:spcAft>
                <a:spcPts val="0"/>
              </a:spcAft>
              <a:buClr>
                <a:srgbClr val="17365D"/>
              </a:buClr>
              <a:buSzPts val="3200"/>
              <a:buFont typeface="Noto Sans Symbols"/>
              <a:buNone/>
            </a:pPr>
            <a:endParaRPr sz="3200">
              <a:solidFill>
                <a:schemeClr val="dk1"/>
              </a:solidFill>
              <a:latin typeface="Avenir"/>
              <a:ea typeface="Avenir"/>
              <a:cs typeface="Avenir"/>
              <a:sym typeface="Avenir"/>
            </a:endParaRPr>
          </a:p>
          <a:p>
            <a:pPr marL="0" marR="0" lvl="0" indent="0" algn="l" rtl="0">
              <a:spcBef>
                <a:spcPts val="640"/>
              </a:spcBef>
              <a:spcAft>
                <a:spcPts val="0"/>
              </a:spcAft>
              <a:buClr>
                <a:srgbClr val="17365D"/>
              </a:buClr>
              <a:buSzPts val="3200"/>
              <a:buFont typeface="Arial"/>
              <a:buNone/>
            </a:pPr>
            <a:endParaRPr sz="3200">
              <a:solidFill>
                <a:schemeClr val="dk1"/>
              </a:solidFill>
              <a:latin typeface="Avenir"/>
              <a:ea typeface="Avenir"/>
              <a:cs typeface="Avenir"/>
              <a:sym typeface="Avenir"/>
            </a:endParaRPr>
          </a:p>
          <a:p>
            <a:pPr marL="342900" marR="0" lvl="0" indent="-139700" algn="l" rtl="0">
              <a:spcBef>
                <a:spcPts val="640"/>
              </a:spcBef>
              <a:spcAft>
                <a:spcPts val="0"/>
              </a:spcAft>
              <a:buClr>
                <a:srgbClr val="17365D"/>
              </a:buClr>
              <a:buSzPts val="3200"/>
              <a:buFont typeface="Noto Sans Symbols"/>
              <a:buNone/>
            </a:pPr>
            <a:endParaRPr sz="3200">
              <a:solidFill>
                <a:schemeClr val="dk1"/>
              </a:solidFill>
              <a:latin typeface="Avenir"/>
              <a:ea typeface="Avenir"/>
              <a:cs typeface="Avenir"/>
              <a:sym typeface="Avenir"/>
            </a:endParaRPr>
          </a:p>
          <a:p>
            <a:pPr marL="342900" marR="0" lvl="0" indent="-139700" algn="l" rtl="0">
              <a:spcBef>
                <a:spcPts val="640"/>
              </a:spcBef>
              <a:spcAft>
                <a:spcPts val="0"/>
              </a:spcAft>
              <a:buClr>
                <a:srgbClr val="17365D"/>
              </a:buClr>
              <a:buSzPts val="3200"/>
              <a:buFont typeface="Noto Sans Symbols"/>
              <a:buNone/>
            </a:pPr>
            <a:endParaRPr sz="3200">
              <a:solidFill>
                <a:schemeClr val="dk1"/>
              </a:solidFill>
              <a:latin typeface="Avenir"/>
              <a:ea typeface="Avenir"/>
              <a:cs typeface="Avenir"/>
              <a:sym typeface="Avenir"/>
            </a:endParaRPr>
          </a:p>
          <a:p>
            <a:pPr marL="342900" marR="0" lvl="0" indent="-220980" algn="l" rtl="0">
              <a:spcBef>
                <a:spcPts val="640"/>
              </a:spcBef>
              <a:spcAft>
                <a:spcPts val="0"/>
              </a:spcAft>
              <a:buClr>
                <a:srgbClr val="17365D"/>
              </a:buClr>
              <a:buSzPts val="1920"/>
              <a:buFont typeface="Noto Sans Symbols"/>
              <a:buNone/>
            </a:pPr>
            <a:endParaRPr sz="3200">
              <a:solidFill>
                <a:schemeClr val="dk1"/>
              </a:solidFill>
              <a:latin typeface="Avenir"/>
              <a:ea typeface="Avenir"/>
              <a:cs typeface="Avenir"/>
              <a:sym typeface="Avenir"/>
            </a:endParaRPr>
          </a:p>
        </p:txBody>
      </p:sp>
      <p:sp>
        <p:nvSpPr>
          <p:cNvPr id="682" name="Google Shape;682;p96"/>
          <p:cNvSpPr txBox="1"/>
          <p:nvPr/>
        </p:nvSpPr>
        <p:spPr>
          <a:xfrm>
            <a:off x="537030" y="2012972"/>
            <a:ext cx="8229600" cy="8574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953735"/>
              </a:buClr>
              <a:buSzPts val="3800"/>
              <a:buFont typeface="Arial Black"/>
              <a:buNone/>
            </a:pPr>
            <a:r>
              <a:rPr lang="en" sz="3800" b="1" u="sng">
                <a:solidFill>
                  <a:srgbClr val="953735"/>
                </a:solidFill>
                <a:latin typeface="Arial Black"/>
                <a:ea typeface="Arial Black"/>
                <a:cs typeface="Arial Black"/>
                <a:sym typeface="Arial Black"/>
              </a:rPr>
              <a:t>Vision</a:t>
            </a:r>
            <a:endParaRPr sz="3800" b="1" u="sng">
              <a:solidFill>
                <a:srgbClr val="953735"/>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97"/>
          <p:cNvPicPr preferRelativeResize="0"/>
          <p:nvPr/>
        </p:nvPicPr>
        <p:blipFill rotWithShape="1">
          <a:blip r:embed="rId3">
            <a:alphaModFix/>
          </a:blip>
          <a:srcRect l="4358" t="5588" r="4170" b="1324"/>
          <a:stretch/>
        </p:blipFill>
        <p:spPr>
          <a:xfrm>
            <a:off x="1899071" y="1507672"/>
            <a:ext cx="5798844" cy="3540795"/>
          </a:xfrm>
          <a:prstGeom prst="rect">
            <a:avLst/>
          </a:prstGeom>
          <a:noFill/>
          <a:ln>
            <a:noFill/>
          </a:ln>
        </p:spPr>
      </p:pic>
      <p:pic>
        <p:nvPicPr>
          <p:cNvPr id="688" name="Google Shape;688;p97"/>
          <p:cNvPicPr preferRelativeResize="0"/>
          <p:nvPr/>
        </p:nvPicPr>
        <p:blipFill rotWithShape="1">
          <a:blip r:embed="rId4">
            <a:alphaModFix/>
          </a:blip>
          <a:srcRect/>
          <a:stretch/>
        </p:blipFill>
        <p:spPr>
          <a:xfrm>
            <a:off x="2328221" y="3513837"/>
            <a:ext cx="521277" cy="521277"/>
          </a:xfrm>
          <a:prstGeom prst="rect">
            <a:avLst/>
          </a:prstGeom>
          <a:noFill/>
          <a:ln>
            <a:noFill/>
          </a:ln>
        </p:spPr>
      </p:pic>
      <p:pic>
        <p:nvPicPr>
          <p:cNvPr id="689" name="Google Shape;689;p97"/>
          <p:cNvPicPr preferRelativeResize="0"/>
          <p:nvPr/>
        </p:nvPicPr>
        <p:blipFill rotWithShape="1">
          <a:blip r:embed="rId4">
            <a:alphaModFix/>
          </a:blip>
          <a:srcRect/>
          <a:stretch/>
        </p:blipFill>
        <p:spPr>
          <a:xfrm>
            <a:off x="5076201" y="3723212"/>
            <a:ext cx="521277" cy="521277"/>
          </a:xfrm>
          <a:prstGeom prst="rect">
            <a:avLst/>
          </a:prstGeom>
          <a:noFill/>
          <a:ln>
            <a:noFill/>
          </a:ln>
        </p:spPr>
      </p:pic>
      <p:pic>
        <p:nvPicPr>
          <p:cNvPr id="690" name="Google Shape;690;p97"/>
          <p:cNvPicPr preferRelativeResize="0"/>
          <p:nvPr/>
        </p:nvPicPr>
        <p:blipFill rotWithShape="1">
          <a:blip r:embed="rId4">
            <a:alphaModFix/>
          </a:blip>
          <a:srcRect/>
          <a:stretch/>
        </p:blipFill>
        <p:spPr>
          <a:xfrm>
            <a:off x="2970624" y="3311743"/>
            <a:ext cx="521277" cy="521277"/>
          </a:xfrm>
          <a:prstGeom prst="rect">
            <a:avLst/>
          </a:prstGeom>
          <a:noFill/>
          <a:ln>
            <a:noFill/>
          </a:ln>
        </p:spPr>
      </p:pic>
      <p:pic>
        <p:nvPicPr>
          <p:cNvPr id="691" name="Google Shape;691;p97"/>
          <p:cNvPicPr preferRelativeResize="0"/>
          <p:nvPr/>
        </p:nvPicPr>
        <p:blipFill rotWithShape="1">
          <a:blip r:embed="rId4">
            <a:alphaModFix/>
          </a:blip>
          <a:srcRect/>
          <a:stretch/>
        </p:blipFill>
        <p:spPr>
          <a:xfrm>
            <a:off x="6013365" y="3817454"/>
            <a:ext cx="521277" cy="521277"/>
          </a:xfrm>
          <a:prstGeom prst="rect">
            <a:avLst/>
          </a:prstGeom>
          <a:noFill/>
          <a:ln>
            <a:noFill/>
          </a:ln>
        </p:spPr>
      </p:pic>
      <p:pic>
        <p:nvPicPr>
          <p:cNvPr id="692" name="Google Shape;692;p97"/>
          <p:cNvPicPr preferRelativeResize="0"/>
          <p:nvPr/>
        </p:nvPicPr>
        <p:blipFill rotWithShape="1">
          <a:blip r:embed="rId4">
            <a:alphaModFix/>
          </a:blip>
          <a:srcRect/>
          <a:stretch/>
        </p:blipFill>
        <p:spPr>
          <a:xfrm>
            <a:off x="5513447" y="4154293"/>
            <a:ext cx="521277" cy="521277"/>
          </a:xfrm>
          <a:prstGeom prst="rect">
            <a:avLst/>
          </a:prstGeom>
          <a:noFill/>
          <a:ln>
            <a:noFill/>
          </a:ln>
        </p:spPr>
      </p:pic>
      <p:pic>
        <p:nvPicPr>
          <p:cNvPr id="693" name="Google Shape;693;p97"/>
          <p:cNvPicPr preferRelativeResize="0"/>
          <p:nvPr/>
        </p:nvPicPr>
        <p:blipFill rotWithShape="1">
          <a:blip r:embed="rId4">
            <a:alphaModFix/>
          </a:blip>
          <a:srcRect/>
          <a:stretch/>
        </p:blipFill>
        <p:spPr>
          <a:xfrm>
            <a:off x="3967273" y="3541366"/>
            <a:ext cx="521277" cy="521277"/>
          </a:xfrm>
          <a:prstGeom prst="rect">
            <a:avLst/>
          </a:prstGeom>
          <a:noFill/>
          <a:ln>
            <a:noFill/>
          </a:ln>
        </p:spPr>
      </p:pic>
      <p:pic>
        <p:nvPicPr>
          <p:cNvPr id="694" name="Google Shape;694;p97"/>
          <p:cNvPicPr preferRelativeResize="0"/>
          <p:nvPr/>
        </p:nvPicPr>
        <p:blipFill rotWithShape="1">
          <a:blip r:embed="rId4">
            <a:alphaModFix/>
          </a:blip>
          <a:srcRect/>
          <a:stretch/>
        </p:blipFill>
        <p:spPr>
          <a:xfrm>
            <a:off x="5649023" y="3998566"/>
            <a:ext cx="521277" cy="521277"/>
          </a:xfrm>
          <a:prstGeom prst="rect">
            <a:avLst/>
          </a:prstGeom>
          <a:noFill/>
          <a:ln>
            <a:noFill/>
          </a:ln>
        </p:spPr>
      </p:pic>
      <p:pic>
        <p:nvPicPr>
          <p:cNvPr id="695" name="Google Shape;695;p97"/>
          <p:cNvPicPr preferRelativeResize="0"/>
          <p:nvPr/>
        </p:nvPicPr>
        <p:blipFill rotWithShape="1">
          <a:blip r:embed="rId4">
            <a:alphaModFix/>
          </a:blip>
          <a:srcRect/>
          <a:stretch/>
        </p:blipFill>
        <p:spPr>
          <a:xfrm>
            <a:off x="2768248" y="3398496"/>
            <a:ext cx="521277" cy="521277"/>
          </a:xfrm>
          <a:prstGeom prst="rect">
            <a:avLst/>
          </a:prstGeom>
          <a:noFill/>
          <a:ln>
            <a:noFill/>
          </a:ln>
        </p:spPr>
      </p:pic>
      <p:sp>
        <p:nvSpPr>
          <p:cNvPr id="696" name="Google Shape;696;p97"/>
          <p:cNvSpPr txBox="1"/>
          <p:nvPr/>
        </p:nvSpPr>
        <p:spPr>
          <a:xfrm>
            <a:off x="742950" y="73927"/>
            <a:ext cx="7772400" cy="1102519"/>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ctr" rtl="0">
              <a:spcBef>
                <a:spcPts val="0"/>
              </a:spcBef>
              <a:spcAft>
                <a:spcPts val="0"/>
              </a:spcAft>
              <a:buClr>
                <a:schemeClr val="accent2"/>
              </a:buClr>
              <a:buSzPts val="3800"/>
              <a:buFont typeface="Arial Black"/>
              <a:buNone/>
            </a:pPr>
            <a:r>
              <a:rPr lang="en" sz="3800" b="1">
                <a:solidFill>
                  <a:schemeClr val="accent2"/>
                </a:solidFill>
                <a:latin typeface="Arial Black"/>
                <a:ea typeface="Arial Black"/>
                <a:cs typeface="Arial Black"/>
                <a:sym typeface="Arial Black"/>
              </a:rPr>
              <a:t>CANFON</a:t>
            </a:r>
            <a:br>
              <a:rPr lang="en" sz="3800" b="1">
                <a:solidFill>
                  <a:schemeClr val="accent2"/>
                </a:solidFill>
                <a:latin typeface="Arial Black"/>
                <a:ea typeface="Arial Black"/>
                <a:cs typeface="Arial Black"/>
                <a:sym typeface="Arial Black"/>
              </a:rPr>
            </a:br>
            <a:r>
              <a:rPr lang="en" sz="3800" b="1" u="sng">
                <a:solidFill>
                  <a:srgbClr val="17365D"/>
                </a:solidFill>
                <a:latin typeface="Arial Black"/>
                <a:ea typeface="Arial Black"/>
                <a:cs typeface="Arial Black"/>
                <a:sym typeface="Arial Black"/>
              </a:rPr>
              <a:t>Canadian Fontan Registry</a:t>
            </a:r>
            <a:endParaRPr sz="3800" b="1" u="sng">
              <a:solidFill>
                <a:srgbClr val="17365D"/>
              </a:solidFill>
              <a:latin typeface="Arial Black"/>
              <a:ea typeface="Arial Black"/>
              <a:cs typeface="Arial Black"/>
              <a:sym typeface="Arial Black"/>
            </a:endParaRPr>
          </a:p>
        </p:txBody>
      </p:sp>
      <p:pic>
        <p:nvPicPr>
          <p:cNvPr id="697" name="Google Shape;697;p97"/>
          <p:cNvPicPr preferRelativeResize="0"/>
          <p:nvPr/>
        </p:nvPicPr>
        <p:blipFill rotWithShape="1">
          <a:blip r:embed="rId4">
            <a:alphaModFix/>
          </a:blip>
          <a:srcRect/>
          <a:stretch/>
        </p:blipFill>
        <p:spPr>
          <a:xfrm>
            <a:off x="2133102" y="3356927"/>
            <a:ext cx="521277" cy="521277"/>
          </a:xfrm>
          <a:prstGeom prst="rect">
            <a:avLst/>
          </a:prstGeom>
          <a:noFill/>
          <a:ln>
            <a:noFill/>
          </a:ln>
        </p:spPr>
      </p:pic>
      <p:pic>
        <p:nvPicPr>
          <p:cNvPr id="698" name="Google Shape;698;p97"/>
          <p:cNvPicPr preferRelativeResize="0"/>
          <p:nvPr/>
        </p:nvPicPr>
        <p:blipFill rotWithShape="1">
          <a:blip r:embed="rId4">
            <a:alphaModFix/>
          </a:blip>
          <a:srcRect/>
          <a:stretch/>
        </p:blipFill>
        <p:spPr>
          <a:xfrm>
            <a:off x="3073048" y="3496181"/>
            <a:ext cx="521277" cy="521277"/>
          </a:xfrm>
          <a:prstGeom prst="rect">
            <a:avLst/>
          </a:prstGeom>
          <a:noFill/>
          <a:ln>
            <a:noFill/>
          </a:ln>
        </p:spPr>
      </p:pic>
      <p:pic>
        <p:nvPicPr>
          <p:cNvPr id="699" name="Google Shape;699;p97"/>
          <p:cNvPicPr preferRelativeResize="0"/>
          <p:nvPr/>
        </p:nvPicPr>
        <p:blipFill rotWithShape="1">
          <a:blip r:embed="rId4">
            <a:alphaModFix/>
          </a:blip>
          <a:srcRect/>
          <a:stretch/>
        </p:blipFill>
        <p:spPr>
          <a:xfrm>
            <a:off x="5606304" y="3582935"/>
            <a:ext cx="521277" cy="521277"/>
          </a:xfrm>
          <a:prstGeom prst="rect">
            <a:avLst/>
          </a:prstGeom>
          <a:noFill/>
          <a:ln>
            <a:noFill/>
          </a:ln>
        </p:spPr>
      </p:pic>
      <p:pic>
        <p:nvPicPr>
          <p:cNvPr id="700" name="Google Shape;700;p97"/>
          <p:cNvPicPr preferRelativeResize="0"/>
          <p:nvPr/>
        </p:nvPicPr>
        <p:blipFill rotWithShape="1">
          <a:blip r:embed="rId4">
            <a:alphaModFix/>
          </a:blip>
          <a:srcRect/>
          <a:stretch/>
        </p:blipFill>
        <p:spPr>
          <a:xfrm>
            <a:off x="7194795" y="3278135"/>
            <a:ext cx="521277" cy="521277"/>
          </a:xfrm>
          <a:prstGeom prst="rect">
            <a:avLst/>
          </a:prstGeom>
          <a:noFill/>
          <a:ln>
            <a:noFill/>
          </a:ln>
        </p:spPr>
      </p:pic>
      <p:pic>
        <p:nvPicPr>
          <p:cNvPr id="701" name="Google Shape;701;p97"/>
          <p:cNvPicPr preferRelativeResize="0"/>
          <p:nvPr/>
        </p:nvPicPr>
        <p:blipFill rotWithShape="1">
          <a:blip r:embed="rId4">
            <a:alphaModFix/>
          </a:blip>
          <a:srcRect/>
          <a:stretch/>
        </p:blipFill>
        <p:spPr>
          <a:xfrm>
            <a:off x="3500836" y="3556351"/>
            <a:ext cx="521277" cy="521277"/>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8"/>
          <p:cNvSpPr txBox="1"/>
          <p:nvPr/>
        </p:nvSpPr>
        <p:spPr>
          <a:xfrm>
            <a:off x="0" y="40481"/>
            <a:ext cx="9144000" cy="7788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ctr" rtl="0">
              <a:lnSpc>
                <a:spcPct val="110000"/>
              </a:lnSpc>
              <a:spcBef>
                <a:spcPts val="0"/>
              </a:spcBef>
              <a:spcAft>
                <a:spcPts val="0"/>
              </a:spcAft>
              <a:buClr>
                <a:schemeClr val="accent2"/>
              </a:buClr>
              <a:buSzPct val="100000"/>
              <a:buFont typeface="Arial Black"/>
              <a:buNone/>
            </a:pPr>
            <a:r>
              <a:rPr lang="en" sz="3800" b="1">
                <a:solidFill>
                  <a:schemeClr val="accent2"/>
                </a:solidFill>
                <a:latin typeface="Arial Black"/>
                <a:ea typeface="Arial Black"/>
                <a:cs typeface="Arial Black"/>
                <a:sym typeface="Arial Black"/>
              </a:rPr>
              <a:t>CANFON – Central Coordination</a:t>
            </a:r>
            <a:endParaRPr/>
          </a:p>
          <a:p>
            <a:pPr marL="0" marR="0" lvl="0" indent="0" algn="ctr" rtl="0">
              <a:lnSpc>
                <a:spcPct val="110000"/>
              </a:lnSpc>
              <a:spcBef>
                <a:spcPts val="0"/>
              </a:spcBef>
              <a:spcAft>
                <a:spcPts val="0"/>
              </a:spcAft>
              <a:buClr>
                <a:srgbClr val="538CD5"/>
              </a:buClr>
              <a:buSzPct val="100000"/>
              <a:buFont typeface="Arial Black"/>
              <a:buNone/>
            </a:pPr>
            <a:r>
              <a:rPr lang="en" sz="3000" b="1">
                <a:solidFill>
                  <a:srgbClr val="538CD5"/>
                </a:solidFill>
                <a:latin typeface="Arial Black"/>
                <a:ea typeface="Arial Black"/>
                <a:cs typeface="Arial Black"/>
                <a:sym typeface="Arial Black"/>
              </a:rPr>
              <a:t>St. Paul’s Hospital, Vancouver, B.C.</a:t>
            </a:r>
            <a:endParaRPr sz="3000" b="1">
              <a:solidFill>
                <a:srgbClr val="538CD5"/>
              </a:solidFill>
              <a:latin typeface="Arial Black"/>
              <a:ea typeface="Arial Black"/>
              <a:cs typeface="Arial Black"/>
              <a:sym typeface="Arial Black"/>
            </a:endParaRPr>
          </a:p>
        </p:txBody>
      </p:sp>
      <p:pic>
        <p:nvPicPr>
          <p:cNvPr id="707" name="Google Shape;707;p98"/>
          <p:cNvPicPr preferRelativeResize="0"/>
          <p:nvPr/>
        </p:nvPicPr>
        <p:blipFill rotWithShape="1">
          <a:blip r:embed="rId3">
            <a:alphaModFix/>
          </a:blip>
          <a:srcRect/>
          <a:stretch/>
        </p:blipFill>
        <p:spPr>
          <a:xfrm>
            <a:off x="2241550" y="850643"/>
            <a:ext cx="3362325" cy="1057275"/>
          </a:xfrm>
          <a:prstGeom prst="rect">
            <a:avLst/>
          </a:prstGeom>
          <a:noFill/>
          <a:ln>
            <a:noFill/>
          </a:ln>
        </p:spPr>
      </p:pic>
      <p:pic>
        <p:nvPicPr>
          <p:cNvPr id="708" name="Google Shape;708;p98"/>
          <p:cNvPicPr preferRelativeResize="0"/>
          <p:nvPr/>
        </p:nvPicPr>
        <p:blipFill rotWithShape="1">
          <a:blip r:embed="rId4">
            <a:alphaModFix/>
          </a:blip>
          <a:srcRect/>
          <a:stretch/>
        </p:blipFill>
        <p:spPr>
          <a:xfrm>
            <a:off x="0" y="1743331"/>
            <a:ext cx="9144000" cy="3398471"/>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99"/>
          <p:cNvPicPr preferRelativeResize="0"/>
          <p:nvPr/>
        </p:nvPicPr>
        <p:blipFill rotWithShape="1">
          <a:blip r:embed="rId3">
            <a:alphaModFix/>
          </a:blip>
          <a:srcRect/>
          <a:stretch/>
        </p:blipFill>
        <p:spPr>
          <a:xfrm>
            <a:off x="0" y="688183"/>
            <a:ext cx="9144000" cy="3918857"/>
          </a:xfrm>
          <a:prstGeom prst="rect">
            <a:avLst/>
          </a:prstGeom>
          <a:noFill/>
          <a:ln>
            <a:noFill/>
          </a:ln>
        </p:spPr>
      </p:pic>
      <p:sp>
        <p:nvSpPr>
          <p:cNvPr id="715" name="Google Shape;715;p99"/>
          <p:cNvSpPr txBox="1"/>
          <p:nvPr/>
        </p:nvSpPr>
        <p:spPr>
          <a:xfrm>
            <a:off x="650599" y="-54428"/>
            <a:ext cx="7772400" cy="77889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accent2"/>
              </a:buClr>
              <a:buSzPts val="3800"/>
              <a:buFont typeface="Arial Black"/>
              <a:buNone/>
            </a:pPr>
            <a:r>
              <a:rPr lang="en" sz="3800" b="1">
                <a:solidFill>
                  <a:schemeClr val="accent2"/>
                </a:solidFill>
                <a:latin typeface="Arial Black"/>
                <a:ea typeface="Arial Black"/>
                <a:cs typeface="Arial Black"/>
                <a:sym typeface="Arial Black"/>
              </a:rPr>
              <a:t>CANFON – Data house</a:t>
            </a:r>
            <a:endParaRPr sz="3800" b="1" u="sng">
              <a:solidFill>
                <a:srgbClr val="17365D"/>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100"/>
          <p:cNvPicPr preferRelativeResize="0"/>
          <p:nvPr/>
        </p:nvPicPr>
        <p:blipFill rotWithShape="1">
          <a:blip r:embed="rId3">
            <a:alphaModFix/>
          </a:blip>
          <a:srcRect/>
          <a:stretch/>
        </p:blipFill>
        <p:spPr>
          <a:xfrm>
            <a:off x="-107820" y="4102962"/>
            <a:ext cx="1271206" cy="953404"/>
          </a:xfrm>
          <a:prstGeom prst="rect">
            <a:avLst/>
          </a:prstGeom>
          <a:noFill/>
          <a:ln>
            <a:noFill/>
          </a:ln>
        </p:spPr>
      </p:pic>
      <p:sp>
        <p:nvSpPr>
          <p:cNvPr id="721" name="Google Shape;721;p100"/>
          <p:cNvSpPr txBox="1"/>
          <p:nvPr/>
        </p:nvSpPr>
        <p:spPr>
          <a:xfrm>
            <a:off x="5141308" y="2497679"/>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Recruitment/Review</a:t>
            </a:r>
            <a:endParaRPr sz="1600">
              <a:solidFill>
                <a:srgbClr val="000000"/>
              </a:solidFill>
              <a:latin typeface="Calibri"/>
              <a:ea typeface="Calibri"/>
              <a:cs typeface="Calibri"/>
              <a:sym typeface="Calibri"/>
            </a:endParaRPr>
          </a:p>
        </p:txBody>
      </p:sp>
      <p:sp>
        <p:nvSpPr>
          <p:cNvPr id="722" name="Google Shape;722;p100"/>
          <p:cNvSpPr txBox="1"/>
          <p:nvPr/>
        </p:nvSpPr>
        <p:spPr>
          <a:xfrm>
            <a:off x="1392767" y="684763"/>
            <a:ext cx="2550584" cy="900247"/>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CANFON Advisory Committee</a:t>
            </a:r>
            <a:endParaRPr/>
          </a:p>
          <a:p>
            <a:pPr marL="0" marR="0" lvl="0" indent="0" algn="ctr" rtl="0">
              <a:spcBef>
                <a:spcPts val="0"/>
              </a:spcBef>
              <a:spcAft>
                <a:spcPts val="0"/>
              </a:spcAft>
              <a:buNone/>
            </a:pPr>
            <a:r>
              <a:rPr lang="en" sz="1800" b="1">
                <a:solidFill>
                  <a:schemeClr val="lt1"/>
                </a:solidFill>
                <a:latin typeface="Calibri"/>
                <a:ea typeface="Calibri"/>
                <a:cs typeface="Calibri"/>
                <a:sym typeface="Calibri"/>
              </a:rPr>
              <a:t>(Patient and Parent Advocacy) </a:t>
            </a:r>
            <a:endParaRPr sz="1800" b="1">
              <a:solidFill>
                <a:schemeClr val="lt1"/>
              </a:solidFill>
              <a:latin typeface="Calibri"/>
              <a:ea typeface="Calibri"/>
              <a:cs typeface="Calibri"/>
              <a:sym typeface="Calibri"/>
            </a:endParaRPr>
          </a:p>
        </p:txBody>
      </p:sp>
      <p:sp>
        <p:nvSpPr>
          <p:cNvPr id="723" name="Google Shape;723;p100"/>
          <p:cNvSpPr/>
          <p:nvPr/>
        </p:nvSpPr>
        <p:spPr>
          <a:xfrm>
            <a:off x="5334828" y="460124"/>
            <a:ext cx="1979087" cy="1260899"/>
          </a:xfrm>
          <a:prstGeom prst="ellipse">
            <a:avLst/>
          </a:prstGeom>
          <a:solidFill>
            <a:srgbClr val="953734"/>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100"/>
          <p:cNvSpPr txBox="1"/>
          <p:nvPr/>
        </p:nvSpPr>
        <p:spPr>
          <a:xfrm>
            <a:off x="5324522" y="715397"/>
            <a:ext cx="1979087" cy="692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CANFON Registry</a:t>
            </a:r>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Steering Committee</a:t>
            </a:r>
            <a:endParaRPr sz="1800" b="1">
              <a:solidFill>
                <a:schemeClr val="dk1"/>
              </a:solidFill>
              <a:latin typeface="Calibri"/>
              <a:ea typeface="Calibri"/>
              <a:cs typeface="Calibri"/>
              <a:sym typeface="Calibri"/>
            </a:endParaRPr>
          </a:p>
        </p:txBody>
      </p:sp>
      <p:pic>
        <p:nvPicPr>
          <p:cNvPr id="725" name="Google Shape;725;p100"/>
          <p:cNvPicPr preferRelativeResize="0"/>
          <p:nvPr/>
        </p:nvPicPr>
        <p:blipFill rotWithShape="1">
          <a:blip r:embed="rId3">
            <a:alphaModFix/>
          </a:blip>
          <a:srcRect/>
          <a:stretch/>
        </p:blipFill>
        <p:spPr>
          <a:xfrm>
            <a:off x="7447000" y="9073"/>
            <a:ext cx="1271207" cy="953405"/>
          </a:xfrm>
          <a:prstGeom prst="rect">
            <a:avLst/>
          </a:prstGeom>
          <a:noFill/>
          <a:ln>
            <a:noFill/>
          </a:ln>
        </p:spPr>
      </p:pic>
      <p:sp>
        <p:nvSpPr>
          <p:cNvPr id="726" name="Google Shape;726;p100"/>
          <p:cNvSpPr txBox="1"/>
          <p:nvPr/>
        </p:nvSpPr>
        <p:spPr>
          <a:xfrm>
            <a:off x="650599" y="-90712"/>
            <a:ext cx="7772400" cy="77889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accent2"/>
              </a:buClr>
              <a:buSzPts val="3800"/>
              <a:buFont typeface="Arial Black"/>
              <a:buNone/>
            </a:pPr>
            <a:r>
              <a:rPr lang="en" sz="3800" b="1">
                <a:solidFill>
                  <a:schemeClr val="accent2"/>
                </a:solidFill>
                <a:latin typeface="Arial Black"/>
                <a:ea typeface="Arial Black"/>
                <a:cs typeface="Arial Black"/>
                <a:sym typeface="Arial Black"/>
              </a:rPr>
              <a:t>CANFON</a:t>
            </a:r>
            <a:endParaRPr sz="3800" b="1" u="sng">
              <a:solidFill>
                <a:srgbClr val="17365D"/>
              </a:solidFill>
              <a:latin typeface="Arial Black"/>
              <a:ea typeface="Arial Black"/>
              <a:cs typeface="Arial Black"/>
              <a:sym typeface="Arial Black"/>
            </a:endParaRPr>
          </a:p>
        </p:txBody>
      </p:sp>
      <p:sp>
        <p:nvSpPr>
          <p:cNvPr id="727" name="Google Shape;727;p100"/>
          <p:cNvSpPr txBox="1"/>
          <p:nvPr/>
        </p:nvSpPr>
        <p:spPr>
          <a:xfrm>
            <a:off x="4997953" y="2064000"/>
            <a:ext cx="3296518" cy="276999"/>
          </a:xfrm>
          <a:prstGeom prst="rect">
            <a:avLst/>
          </a:prstGeom>
          <a:solidFill>
            <a:srgbClr val="D99593"/>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CARE PROVIDERS/RESEARCHERS</a:t>
            </a:r>
            <a:endParaRPr sz="1800" b="1">
              <a:solidFill>
                <a:srgbClr val="000000"/>
              </a:solidFill>
              <a:latin typeface="Calibri"/>
              <a:ea typeface="Calibri"/>
              <a:cs typeface="Calibri"/>
              <a:sym typeface="Calibri"/>
            </a:endParaRPr>
          </a:p>
        </p:txBody>
      </p:sp>
      <p:sp>
        <p:nvSpPr>
          <p:cNvPr id="728" name="Google Shape;728;p100"/>
          <p:cNvSpPr txBox="1"/>
          <p:nvPr/>
        </p:nvSpPr>
        <p:spPr>
          <a:xfrm>
            <a:off x="1351639" y="2060650"/>
            <a:ext cx="2676377" cy="276999"/>
          </a:xfrm>
          <a:prstGeom prst="rect">
            <a:avLst/>
          </a:prstGeom>
          <a:solidFill>
            <a:srgbClr val="538CD5"/>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PATIENTS/FAMILIES</a:t>
            </a:r>
            <a:endParaRPr sz="1800" b="1">
              <a:solidFill>
                <a:schemeClr val="dk1"/>
              </a:solidFill>
              <a:latin typeface="Calibri"/>
              <a:ea typeface="Calibri"/>
              <a:cs typeface="Calibri"/>
              <a:sym typeface="Calibri"/>
            </a:endParaRPr>
          </a:p>
        </p:txBody>
      </p:sp>
      <p:sp>
        <p:nvSpPr>
          <p:cNvPr id="729" name="Google Shape;729;p100"/>
          <p:cNvSpPr/>
          <p:nvPr/>
        </p:nvSpPr>
        <p:spPr>
          <a:xfrm>
            <a:off x="4136571" y="898072"/>
            <a:ext cx="919239" cy="308429"/>
          </a:xfrm>
          <a:prstGeom prst="lef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100"/>
          <p:cNvSpPr txBox="1"/>
          <p:nvPr/>
        </p:nvSpPr>
        <p:spPr>
          <a:xfrm>
            <a:off x="1392767" y="2497679"/>
            <a:ext cx="2550584" cy="27699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Peer to Peer support</a:t>
            </a:r>
            <a:endParaRPr sz="1600">
              <a:solidFill>
                <a:srgbClr val="000000"/>
              </a:solidFill>
              <a:latin typeface="Calibri"/>
              <a:ea typeface="Calibri"/>
              <a:cs typeface="Calibri"/>
              <a:sym typeface="Calibri"/>
            </a:endParaRPr>
          </a:p>
        </p:txBody>
      </p:sp>
      <p:sp>
        <p:nvSpPr>
          <p:cNvPr id="731" name="Google Shape;731;p100"/>
          <p:cNvSpPr txBox="1"/>
          <p:nvPr/>
        </p:nvSpPr>
        <p:spPr>
          <a:xfrm>
            <a:off x="5136473" y="2884117"/>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Annual Reports</a:t>
            </a:r>
            <a:endParaRPr sz="1600">
              <a:solidFill>
                <a:srgbClr val="000000"/>
              </a:solidFill>
              <a:latin typeface="Calibri"/>
              <a:ea typeface="Calibri"/>
              <a:cs typeface="Calibri"/>
              <a:sym typeface="Calibri"/>
            </a:endParaRPr>
          </a:p>
        </p:txBody>
      </p:sp>
      <p:sp>
        <p:nvSpPr>
          <p:cNvPr id="732" name="Google Shape;732;p100"/>
          <p:cNvSpPr/>
          <p:nvPr/>
        </p:nvSpPr>
        <p:spPr>
          <a:xfrm>
            <a:off x="6253238" y="1739166"/>
            <a:ext cx="169333" cy="281573"/>
          </a:xfrm>
          <a:prstGeom prst="upDownArrow">
            <a:avLst>
              <a:gd name="adj1" fmla="val 50000"/>
              <a:gd name="adj2" fmla="val 50000"/>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100"/>
          <p:cNvSpPr/>
          <p:nvPr/>
        </p:nvSpPr>
        <p:spPr>
          <a:xfrm>
            <a:off x="2486858" y="1662970"/>
            <a:ext cx="169333" cy="339627"/>
          </a:xfrm>
          <a:prstGeom prst="upDownArrow">
            <a:avLst>
              <a:gd name="adj1" fmla="val 50000"/>
              <a:gd name="adj2" fmla="val 50000"/>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100"/>
          <p:cNvSpPr txBox="1"/>
          <p:nvPr/>
        </p:nvSpPr>
        <p:spPr>
          <a:xfrm>
            <a:off x="5147853" y="3270554"/>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International meetings</a:t>
            </a:r>
            <a:endParaRPr sz="1600">
              <a:solidFill>
                <a:srgbClr val="000000"/>
              </a:solidFill>
              <a:latin typeface="Calibri"/>
              <a:ea typeface="Calibri"/>
              <a:cs typeface="Calibri"/>
              <a:sym typeface="Calibri"/>
            </a:endParaRPr>
          </a:p>
        </p:txBody>
      </p:sp>
      <p:sp>
        <p:nvSpPr>
          <p:cNvPr id="735" name="Google Shape;735;p100"/>
          <p:cNvSpPr txBox="1"/>
          <p:nvPr/>
        </p:nvSpPr>
        <p:spPr>
          <a:xfrm>
            <a:off x="5155828" y="3669689"/>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CACH-Net</a:t>
            </a:r>
            <a:endParaRPr sz="1600">
              <a:solidFill>
                <a:srgbClr val="000000"/>
              </a:solidFill>
              <a:latin typeface="Calibri"/>
              <a:ea typeface="Calibri"/>
              <a:cs typeface="Calibri"/>
              <a:sym typeface="Calibri"/>
            </a:endParaRPr>
          </a:p>
        </p:txBody>
      </p:sp>
      <p:sp>
        <p:nvSpPr>
          <p:cNvPr id="736" name="Google Shape;736;p100"/>
          <p:cNvSpPr txBox="1"/>
          <p:nvPr/>
        </p:nvSpPr>
        <p:spPr>
          <a:xfrm>
            <a:off x="5163088" y="4822973"/>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CCS</a:t>
            </a:r>
            <a:endParaRPr sz="1600">
              <a:solidFill>
                <a:srgbClr val="000000"/>
              </a:solidFill>
              <a:latin typeface="Calibri"/>
              <a:ea typeface="Calibri"/>
              <a:cs typeface="Calibri"/>
              <a:sym typeface="Calibri"/>
            </a:endParaRPr>
          </a:p>
        </p:txBody>
      </p:sp>
      <p:sp>
        <p:nvSpPr>
          <p:cNvPr id="737" name="Google Shape;737;p100"/>
          <p:cNvSpPr txBox="1"/>
          <p:nvPr/>
        </p:nvSpPr>
        <p:spPr>
          <a:xfrm>
            <a:off x="5163088" y="4455262"/>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CCPCRN/CCI</a:t>
            </a:r>
            <a:endParaRPr sz="1600">
              <a:solidFill>
                <a:srgbClr val="000000"/>
              </a:solidFill>
              <a:latin typeface="Calibri"/>
              <a:ea typeface="Calibri"/>
              <a:cs typeface="Calibri"/>
              <a:sym typeface="Calibri"/>
            </a:endParaRPr>
          </a:p>
        </p:txBody>
      </p:sp>
      <p:sp>
        <p:nvSpPr>
          <p:cNvPr id="738" name="Google Shape;738;p100"/>
          <p:cNvSpPr/>
          <p:nvPr/>
        </p:nvSpPr>
        <p:spPr>
          <a:xfrm>
            <a:off x="4197047" y="2098390"/>
            <a:ext cx="692052" cy="214816"/>
          </a:xfrm>
          <a:prstGeom prst="lef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100"/>
          <p:cNvSpPr txBox="1"/>
          <p:nvPr/>
        </p:nvSpPr>
        <p:spPr>
          <a:xfrm>
            <a:off x="1400027" y="2884117"/>
            <a:ext cx="2550584" cy="27699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Fontan Website</a:t>
            </a:r>
            <a:endParaRPr sz="1600">
              <a:solidFill>
                <a:srgbClr val="000000"/>
              </a:solidFill>
              <a:latin typeface="Calibri"/>
              <a:ea typeface="Calibri"/>
              <a:cs typeface="Calibri"/>
              <a:sym typeface="Calibri"/>
            </a:endParaRPr>
          </a:p>
        </p:txBody>
      </p:sp>
      <p:sp>
        <p:nvSpPr>
          <p:cNvPr id="740" name="Google Shape;740;p100"/>
          <p:cNvSpPr txBox="1"/>
          <p:nvPr/>
        </p:nvSpPr>
        <p:spPr>
          <a:xfrm>
            <a:off x="1407287" y="3288697"/>
            <a:ext cx="2550584" cy="27699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Fontan Annual Report</a:t>
            </a:r>
            <a:endParaRPr sz="1600">
              <a:solidFill>
                <a:srgbClr val="000000"/>
              </a:solidFill>
              <a:latin typeface="Calibri"/>
              <a:ea typeface="Calibri"/>
              <a:cs typeface="Calibri"/>
              <a:sym typeface="Calibri"/>
            </a:endParaRPr>
          </a:p>
        </p:txBody>
      </p:sp>
      <p:sp>
        <p:nvSpPr>
          <p:cNvPr id="741" name="Google Shape;741;p100"/>
          <p:cNvSpPr txBox="1"/>
          <p:nvPr/>
        </p:nvSpPr>
        <p:spPr>
          <a:xfrm>
            <a:off x="1414547" y="3675134"/>
            <a:ext cx="2550584" cy="27699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Fontan Education Days</a:t>
            </a:r>
            <a:endParaRPr sz="1600">
              <a:solidFill>
                <a:srgbClr val="000000"/>
              </a:solidFill>
              <a:latin typeface="Calibri"/>
              <a:ea typeface="Calibri"/>
              <a:cs typeface="Calibri"/>
              <a:sym typeface="Calibri"/>
            </a:endParaRPr>
          </a:p>
        </p:txBody>
      </p:sp>
      <p:sp>
        <p:nvSpPr>
          <p:cNvPr id="742" name="Google Shape;742;p100"/>
          <p:cNvSpPr txBox="1"/>
          <p:nvPr/>
        </p:nvSpPr>
        <p:spPr>
          <a:xfrm>
            <a:off x="1421807" y="4079714"/>
            <a:ext cx="2550584" cy="27699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CCHA</a:t>
            </a:r>
            <a:endParaRPr sz="1600">
              <a:solidFill>
                <a:srgbClr val="000000"/>
              </a:solidFill>
              <a:latin typeface="Calibri"/>
              <a:ea typeface="Calibri"/>
              <a:cs typeface="Calibri"/>
              <a:sym typeface="Calibri"/>
            </a:endParaRPr>
          </a:p>
        </p:txBody>
      </p:sp>
      <p:sp>
        <p:nvSpPr>
          <p:cNvPr id="743" name="Google Shape;743;p100"/>
          <p:cNvSpPr txBox="1"/>
          <p:nvPr/>
        </p:nvSpPr>
        <p:spPr>
          <a:xfrm>
            <a:off x="5150993" y="4065198"/>
            <a:ext cx="2550584" cy="276999"/>
          </a:xfrm>
          <a:prstGeom prst="rect">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CPCA</a:t>
            </a:r>
            <a:endParaRPr sz="1600">
              <a:solidFill>
                <a:srgbClr val="000000"/>
              </a:solidFill>
              <a:latin typeface="Calibri"/>
              <a:ea typeface="Calibri"/>
              <a:cs typeface="Calibri"/>
              <a:sym typeface="Calibri"/>
            </a:endParaRPr>
          </a:p>
        </p:txBody>
      </p:sp>
      <p:sp>
        <p:nvSpPr>
          <p:cNvPr id="744" name="Google Shape;744;p100"/>
          <p:cNvSpPr txBox="1"/>
          <p:nvPr/>
        </p:nvSpPr>
        <p:spPr>
          <a:xfrm>
            <a:off x="1418467" y="4445636"/>
            <a:ext cx="2550600" cy="6465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0000"/>
                </a:solidFill>
                <a:latin typeface="Calibri"/>
                <a:ea typeface="Calibri"/>
                <a:cs typeface="Calibri"/>
                <a:sym typeface="Calibri"/>
              </a:rPr>
              <a:t>Patient reported outcomes/QOL</a:t>
            </a:r>
            <a:endParaRPr sz="16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1"/>
          <p:cNvSpPr txBox="1">
            <a:spLocks noGrp="1"/>
          </p:cNvSpPr>
          <p:nvPr>
            <p:ph type="body" idx="1"/>
          </p:nvPr>
        </p:nvSpPr>
        <p:spPr>
          <a:xfrm>
            <a:off x="1716340" y="1369068"/>
            <a:ext cx="5966700" cy="20625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7365D"/>
              </a:buClr>
              <a:buSzPts val="3500"/>
              <a:buNone/>
            </a:pPr>
            <a:r>
              <a:rPr lang="en" sz="3500" b="1" u="sng">
                <a:solidFill>
                  <a:srgbClr val="953734"/>
                </a:solidFill>
                <a:latin typeface="Arial Black"/>
                <a:ea typeface="Arial Black"/>
                <a:cs typeface="Arial Black"/>
                <a:sym typeface="Arial Black"/>
              </a:rPr>
              <a:t>Thank you for your time!</a:t>
            </a:r>
            <a:endParaRPr u="sng">
              <a:latin typeface="Arial Black"/>
              <a:ea typeface="Arial Black"/>
              <a:cs typeface="Arial Black"/>
              <a:sym typeface="Arial Black"/>
            </a:endParaRPr>
          </a:p>
          <a:p>
            <a:pPr marL="0" lvl="0" indent="0" algn="ctr" rtl="0">
              <a:spcBef>
                <a:spcPts val="700"/>
              </a:spcBef>
              <a:spcAft>
                <a:spcPts val="0"/>
              </a:spcAft>
              <a:buClr>
                <a:srgbClr val="17365D"/>
              </a:buClr>
              <a:buSzPts val="3500"/>
              <a:buNone/>
            </a:pPr>
            <a:endParaRPr sz="3800">
              <a:solidFill>
                <a:schemeClr val="dk2"/>
              </a:solidFill>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4"/>
        <p:cNvGrpSpPr/>
        <p:nvPr/>
      </p:nvGrpSpPr>
      <p:grpSpPr>
        <a:xfrm>
          <a:off x="0" y="0"/>
          <a:ext cx="0" cy="0"/>
          <a:chOff x="0" y="0"/>
          <a:chExt cx="0" cy="0"/>
        </a:xfrm>
      </p:grpSpPr>
      <p:sp>
        <p:nvSpPr>
          <p:cNvPr id="755" name="Google Shape;755;p102"/>
          <p:cNvSpPr txBox="1">
            <a:spLocks noGrp="1"/>
          </p:cNvSpPr>
          <p:nvPr>
            <p:ph type="ctrTitle"/>
          </p:nvPr>
        </p:nvSpPr>
        <p:spPr>
          <a:xfrm>
            <a:off x="141516" y="1368593"/>
            <a:ext cx="5463900" cy="1716600"/>
          </a:xfrm>
          <a:prstGeom prst="rect">
            <a:avLst/>
          </a:prstGeom>
          <a:noFill/>
          <a:ln>
            <a:noFill/>
          </a:ln>
        </p:spPr>
        <p:txBody>
          <a:bodyPr spcFirstLastPara="1" wrap="square" lIns="68575" tIns="0" rIns="68575" bIns="54000" anchor="b" anchorCtr="1">
            <a:normAutofit/>
          </a:bodyPr>
          <a:lstStyle/>
          <a:p>
            <a:pPr marL="0" lvl="0" indent="0" algn="ctr" rtl="0">
              <a:lnSpc>
                <a:spcPct val="150000"/>
              </a:lnSpc>
              <a:spcBef>
                <a:spcPts val="0"/>
              </a:spcBef>
              <a:spcAft>
                <a:spcPts val="0"/>
              </a:spcAft>
              <a:buClr>
                <a:schemeClr val="dk1"/>
              </a:buClr>
              <a:buSzPts val="2900"/>
              <a:buFont typeface="Comic Sans MS"/>
              <a:buNone/>
            </a:pPr>
            <a:r>
              <a:rPr lang="en" sz="2900" b="1">
                <a:solidFill>
                  <a:schemeClr val="dk1"/>
                </a:solidFill>
                <a:latin typeface="Comic Sans MS"/>
                <a:ea typeface="Comic Sans MS"/>
                <a:cs typeface="Comic Sans MS"/>
                <a:sym typeface="Comic Sans MS"/>
              </a:rPr>
              <a:t>Fontan circulation – late health considerations</a:t>
            </a:r>
            <a:endParaRPr/>
          </a:p>
        </p:txBody>
      </p:sp>
      <p:sp>
        <p:nvSpPr>
          <p:cNvPr id="756" name="Google Shape;756;p102"/>
          <p:cNvSpPr/>
          <p:nvPr/>
        </p:nvSpPr>
        <p:spPr>
          <a:xfrm>
            <a:off x="0" y="0"/>
            <a:ext cx="6497333" cy="1598213"/>
          </a:xfrm>
          <a:custGeom>
            <a:avLst/>
            <a:gdLst/>
            <a:ahLst/>
            <a:cxnLst/>
            <a:rect l="l" t="t" r="r" b="b"/>
            <a:pathLst>
              <a:path w="8663110" h="2130951" extrusionOk="0">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46546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57" name="Google Shape;757;p102"/>
          <p:cNvSpPr/>
          <p:nvPr/>
        </p:nvSpPr>
        <p:spPr>
          <a:xfrm>
            <a:off x="-1" y="3512489"/>
            <a:ext cx="4887656" cy="1631011"/>
          </a:xfrm>
          <a:custGeom>
            <a:avLst/>
            <a:gdLst/>
            <a:ahLst/>
            <a:cxnLst/>
            <a:rect l="l" t="t" r="r" b="b"/>
            <a:pathLst>
              <a:path w="6516874" h="2174681" extrusionOk="0">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58" name="Google Shape;758;p102" descr="PPT wordmark"/>
          <p:cNvPicPr preferRelativeResize="0"/>
          <p:nvPr/>
        </p:nvPicPr>
        <p:blipFill rotWithShape="1">
          <a:blip r:embed="rId3">
            <a:alphaModFix/>
          </a:blip>
          <a:srcRect/>
          <a:stretch/>
        </p:blipFill>
        <p:spPr>
          <a:xfrm>
            <a:off x="5871693" y="4247672"/>
            <a:ext cx="3130791" cy="767044"/>
          </a:xfrm>
          <a:prstGeom prst="rect">
            <a:avLst/>
          </a:prstGeom>
          <a:noFill/>
          <a:ln>
            <a:noFill/>
          </a:ln>
        </p:spPr>
      </p:pic>
      <p:sp>
        <p:nvSpPr>
          <p:cNvPr id="759" name="Google Shape;759;p102"/>
          <p:cNvSpPr txBox="1">
            <a:spLocks noGrp="1"/>
          </p:cNvSpPr>
          <p:nvPr>
            <p:ph type="subTitle" idx="1"/>
          </p:nvPr>
        </p:nvSpPr>
        <p:spPr>
          <a:xfrm>
            <a:off x="0" y="3647637"/>
            <a:ext cx="4357500" cy="13608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400"/>
              <a:buNone/>
            </a:pPr>
            <a:r>
              <a:rPr lang="en" sz="1400">
                <a:solidFill>
                  <a:schemeClr val="lt1"/>
                </a:solidFill>
                <a:latin typeface="Comic Sans MS"/>
                <a:ea typeface="Comic Sans MS"/>
                <a:cs typeface="Comic Sans MS"/>
                <a:sym typeface="Comic Sans MS"/>
              </a:rPr>
              <a:t>Rafael Alonso Gonzalez</a:t>
            </a:r>
            <a:endParaRPr/>
          </a:p>
          <a:p>
            <a:pPr marL="0" lvl="0" indent="0" algn="ctr" rtl="0">
              <a:lnSpc>
                <a:spcPct val="90000"/>
              </a:lnSpc>
              <a:spcBef>
                <a:spcPts val="800"/>
              </a:spcBef>
              <a:spcAft>
                <a:spcPts val="0"/>
              </a:spcAft>
              <a:buClr>
                <a:schemeClr val="lt1"/>
              </a:buClr>
              <a:buSzPts val="1400"/>
              <a:buNone/>
            </a:pPr>
            <a:r>
              <a:rPr lang="en" sz="1400">
                <a:solidFill>
                  <a:schemeClr val="lt1"/>
                </a:solidFill>
                <a:latin typeface="Comic Sans MS"/>
                <a:ea typeface="Comic Sans MS"/>
                <a:cs typeface="Comic Sans MS"/>
                <a:sym typeface="Comic Sans MS"/>
              </a:rPr>
              <a:t>Director, Toronto ACHD Program</a:t>
            </a:r>
            <a:endParaRPr/>
          </a:p>
          <a:p>
            <a:pPr marL="0" lvl="0" indent="0" algn="ctr" rtl="0">
              <a:lnSpc>
                <a:spcPct val="90000"/>
              </a:lnSpc>
              <a:spcBef>
                <a:spcPts val="800"/>
              </a:spcBef>
              <a:spcAft>
                <a:spcPts val="0"/>
              </a:spcAft>
              <a:buClr>
                <a:schemeClr val="lt1"/>
              </a:buClr>
              <a:buSzPts val="1400"/>
              <a:buNone/>
            </a:pPr>
            <a:r>
              <a:rPr lang="en" sz="1400">
                <a:solidFill>
                  <a:schemeClr val="lt1"/>
                </a:solidFill>
                <a:latin typeface="Comic Sans MS"/>
                <a:ea typeface="Comic Sans MS"/>
                <a:cs typeface="Comic Sans MS"/>
                <a:sym typeface="Comic Sans MS"/>
              </a:rPr>
              <a:t>Assistant professor of Medicine</a:t>
            </a:r>
            <a:endParaRPr/>
          </a:p>
          <a:p>
            <a:pPr marL="0" lvl="0" indent="0" algn="ctr" rtl="0">
              <a:lnSpc>
                <a:spcPct val="90000"/>
              </a:lnSpc>
              <a:spcBef>
                <a:spcPts val="800"/>
              </a:spcBef>
              <a:spcAft>
                <a:spcPts val="0"/>
              </a:spcAft>
              <a:buClr>
                <a:schemeClr val="lt1"/>
              </a:buClr>
              <a:buSzPts val="1400"/>
              <a:buNone/>
            </a:pPr>
            <a:r>
              <a:rPr lang="en" sz="1400">
                <a:solidFill>
                  <a:schemeClr val="lt1"/>
                </a:solidFill>
                <a:latin typeface="Comic Sans MS"/>
                <a:ea typeface="Comic Sans MS"/>
                <a:cs typeface="Comic Sans MS"/>
                <a:sym typeface="Comic Sans MS"/>
              </a:rPr>
              <a:t>Peter Munk Cardiac Centre</a:t>
            </a:r>
            <a:endParaRPr/>
          </a:p>
          <a:p>
            <a:pPr marL="0" lvl="0" indent="0" algn="ctr" rtl="0">
              <a:lnSpc>
                <a:spcPct val="90000"/>
              </a:lnSpc>
              <a:spcBef>
                <a:spcPts val="800"/>
              </a:spcBef>
              <a:spcAft>
                <a:spcPts val="0"/>
              </a:spcAft>
              <a:buClr>
                <a:schemeClr val="lt1"/>
              </a:buClr>
              <a:buSzPts val="1400"/>
              <a:buNone/>
            </a:pPr>
            <a:r>
              <a:rPr lang="en" sz="1400">
                <a:solidFill>
                  <a:schemeClr val="lt1"/>
                </a:solidFill>
                <a:latin typeface="Comic Sans MS"/>
                <a:ea typeface="Comic Sans MS"/>
                <a:cs typeface="Comic Sans MS"/>
                <a:sym typeface="Comic Sans MS"/>
              </a:rPr>
              <a:t>Toronto - Canada</a:t>
            </a:r>
            <a:endParaRPr/>
          </a:p>
        </p:txBody>
      </p:sp>
      <p:grpSp>
        <p:nvGrpSpPr>
          <p:cNvPr id="760" name="Google Shape;760;p102"/>
          <p:cNvGrpSpPr/>
          <p:nvPr/>
        </p:nvGrpSpPr>
        <p:grpSpPr>
          <a:xfrm>
            <a:off x="5484787" y="1710283"/>
            <a:ext cx="3517697" cy="2221689"/>
            <a:chOff x="7313050" y="2280377"/>
            <a:chExt cx="4690262" cy="2962252"/>
          </a:xfrm>
        </p:grpSpPr>
        <p:pic>
          <p:nvPicPr>
            <p:cNvPr id="761" name="Google Shape;761;p102" descr="A picture containing diagram&#10;&#10;Description automatically generated"/>
            <p:cNvPicPr preferRelativeResize="0"/>
            <p:nvPr/>
          </p:nvPicPr>
          <p:blipFill rotWithShape="1">
            <a:blip r:embed="rId4">
              <a:alphaModFix/>
            </a:blip>
            <a:srcRect/>
            <a:stretch/>
          </p:blipFill>
          <p:spPr>
            <a:xfrm>
              <a:off x="7313050" y="2280377"/>
              <a:ext cx="4690262" cy="2928981"/>
            </a:xfrm>
            <a:prstGeom prst="rect">
              <a:avLst/>
            </a:prstGeom>
            <a:noFill/>
            <a:ln>
              <a:noFill/>
            </a:ln>
          </p:spPr>
        </p:pic>
        <p:sp>
          <p:nvSpPr>
            <p:cNvPr id="762" name="Google Shape;762;p102"/>
            <p:cNvSpPr/>
            <p:nvPr/>
          </p:nvSpPr>
          <p:spPr>
            <a:xfrm>
              <a:off x="7982859" y="5149159"/>
              <a:ext cx="333900" cy="74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63" name="Google Shape;763;p102"/>
            <p:cNvSpPr/>
            <p:nvPr/>
          </p:nvSpPr>
          <p:spPr>
            <a:xfrm>
              <a:off x="10341910" y="5167929"/>
              <a:ext cx="782100" cy="74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pic>
        <p:nvPicPr>
          <p:cNvPr id="764" name="Google Shape;764;p102"/>
          <p:cNvPicPr preferRelativeResize="0"/>
          <p:nvPr/>
        </p:nvPicPr>
        <p:blipFill rotWithShape="1">
          <a:blip r:embed="rId5">
            <a:alphaModFix/>
          </a:blip>
          <a:srcRect/>
          <a:stretch/>
        </p:blipFill>
        <p:spPr>
          <a:xfrm>
            <a:off x="6895578" y="32061"/>
            <a:ext cx="2202083" cy="643531"/>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03"/>
          <p:cNvPicPr preferRelativeResize="0"/>
          <p:nvPr/>
        </p:nvPicPr>
        <p:blipFill rotWithShape="1">
          <a:blip r:embed="rId3">
            <a:alphaModFix/>
          </a:blip>
          <a:srcRect/>
          <a:stretch/>
        </p:blipFill>
        <p:spPr>
          <a:xfrm>
            <a:off x="7627209" y="27803"/>
            <a:ext cx="1516789" cy="443262"/>
          </a:xfrm>
          <a:prstGeom prst="rect">
            <a:avLst/>
          </a:prstGeom>
          <a:noFill/>
          <a:ln>
            <a:noFill/>
          </a:ln>
        </p:spPr>
      </p:pic>
      <p:pic>
        <p:nvPicPr>
          <p:cNvPr id="771" name="Google Shape;771;p103"/>
          <p:cNvPicPr preferRelativeResize="0"/>
          <p:nvPr/>
        </p:nvPicPr>
        <p:blipFill rotWithShape="1">
          <a:blip r:embed="rId4">
            <a:alphaModFix/>
          </a:blip>
          <a:srcRect l="51860" t="10864" r="2375" b="4718"/>
          <a:stretch/>
        </p:blipFill>
        <p:spPr>
          <a:xfrm>
            <a:off x="6100055" y="1046560"/>
            <a:ext cx="2213013" cy="2882496"/>
          </a:xfrm>
          <a:prstGeom prst="rect">
            <a:avLst/>
          </a:prstGeom>
          <a:noFill/>
          <a:ln>
            <a:noFill/>
          </a:ln>
        </p:spPr>
      </p:pic>
      <p:pic>
        <p:nvPicPr>
          <p:cNvPr id="772" name="Google Shape;772;p103"/>
          <p:cNvPicPr preferRelativeResize="0"/>
          <p:nvPr/>
        </p:nvPicPr>
        <p:blipFill rotWithShape="1">
          <a:blip r:embed="rId5">
            <a:alphaModFix/>
          </a:blip>
          <a:srcRect l="52025" t="10051" r="2621" b="6329"/>
          <a:stretch/>
        </p:blipFill>
        <p:spPr>
          <a:xfrm>
            <a:off x="671545" y="1046560"/>
            <a:ext cx="2214562" cy="2882496"/>
          </a:xfrm>
          <a:prstGeom prst="rect">
            <a:avLst/>
          </a:prstGeom>
          <a:noFill/>
          <a:ln>
            <a:noFill/>
          </a:ln>
        </p:spPr>
      </p:pic>
      <p:pic>
        <p:nvPicPr>
          <p:cNvPr id="773" name="Google Shape;773;p103" descr="HLHS-Normal Schrift"/>
          <p:cNvPicPr preferRelativeResize="0"/>
          <p:nvPr/>
        </p:nvPicPr>
        <p:blipFill rotWithShape="1">
          <a:blip r:embed="rId6">
            <a:alphaModFix/>
          </a:blip>
          <a:srcRect l="50941"/>
          <a:stretch/>
        </p:blipFill>
        <p:spPr>
          <a:xfrm>
            <a:off x="3570010" y="831056"/>
            <a:ext cx="2247668" cy="3236118"/>
          </a:xfrm>
          <a:prstGeom prst="rect">
            <a:avLst/>
          </a:prstGeom>
          <a:noFill/>
          <a:ln>
            <a:noFill/>
          </a:ln>
        </p:spPr>
      </p:pic>
      <p:sp>
        <p:nvSpPr>
          <p:cNvPr id="774" name="Google Shape;774;p103"/>
          <p:cNvSpPr txBox="1"/>
          <p:nvPr/>
        </p:nvSpPr>
        <p:spPr>
          <a:xfrm>
            <a:off x="803704" y="4191000"/>
            <a:ext cx="1977600" cy="5541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Tricuspid atresia</a:t>
            </a:r>
            <a:endParaRPr sz="1100">
              <a:solidFill>
                <a:schemeClr val="dk1"/>
              </a:solidFill>
            </a:endParaRPr>
          </a:p>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Dominant left ventricle</a:t>
            </a:r>
            <a:endParaRPr sz="1100">
              <a:solidFill>
                <a:schemeClr val="dk1"/>
              </a:solidFill>
            </a:endParaRPr>
          </a:p>
        </p:txBody>
      </p:sp>
      <p:sp>
        <p:nvSpPr>
          <p:cNvPr id="775" name="Google Shape;775;p103"/>
          <p:cNvSpPr txBox="1"/>
          <p:nvPr/>
        </p:nvSpPr>
        <p:spPr>
          <a:xfrm>
            <a:off x="3526085" y="4191000"/>
            <a:ext cx="2246700" cy="5541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Hypoplastic LH syndrome</a:t>
            </a:r>
            <a:endParaRPr sz="1100">
              <a:solidFill>
                <a:schemeClr val="dk1"/>
              </a:solidFill>
            </a:endParaRPr>
          </a:p>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Dominant right ventricle</a:t>
            </a:r>
            <a:endParaRPr sz="1100">
              <a:solidFill>
                <a:schemeClr val="dk1"/>
              </a:solidFill>
            </a:endParaRPr>
          </a:p>
        </p:txBody>
      </p:sp>
      <p:sp>
        <p:nvSpPr>
          <p:cNvPr id="776" name="Google Shape;776;p103"/>
          <p:cNvSpPr txBox="1"/>
          <p:nvPr/>
        </p:nvSpPr>
        <p:spPr>
          <a:xfrm>
            <a:off x="6066358" y="4191000"/>
            <a:ext cx="2246700" cy="5541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Univentricular heart</a:t>
            </a:r>
            <a:endParaRPr sz="1100">
              <a:solidFill>
                <a:schemeClr val="dk1"/>
              </a:solidFill>
            </a:endParaRPr>
          </a:p>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Single ventricle</a:t>
            </a:r>
            <a:endParaRPr sz="1100">
              <a:solidFill>
                <a:schemeClr val="dk1"/>
              </a:solidFill>
            </a:endParaRPr>
          </a:p>
        </p:txBody>
      </p:sp>
      <p:sp>
        <p:nvSpPr>
          <p:cNvPr id="777" name="Google Shape;777;p103"/>
          <p:cNvSpPr/>
          <p:nvPr/>
        </p:nvSpPr>
        <p:spPr>
          <a:xfrm>
            <a:off x="2627453" y="187729"/>
            <a:ext cx="38892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i="0" u="none" strike="noStrike" cap="none">
                <a:solidFill>
                  <a:srgbClr val="222A35"/>
                </a:solidFill>
                <a:latin typeface="Comic Sans MS"/>
                <a:ea typeface="Comic Sans MS"/>
                <a:cs typeface="Comic Sans MS"/>
                <a:sym typeface="Comic Sans MS"/>
              </a:rPr>
              <a:t>Diverse morphology</a:t>
            </a:r>
            <a:endParaRPr sz="2400" b="1" i="0" u="none" strike="noStrike" cap="none" baseline="-25000">
              <a:solidFill>
                <a:srgbClr val="222A35"/>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4"/>
          <p:cNvSpPr txBox="1"/>
          <p:nvPr/>
        </p:nvSpPr>
        <p:spPr>
          <a:xfrm>
            <a:off x="1076341" y="4219603"/>
            <a:ext cx="1977600" cy="5541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Atrio-pulmonary Fontan</a:t>
            </a:r>
            <a:endParaRPr sz="1500" b="1" i="0" u="none" strike="noStrike" cap="none">
              <a:solidFill>
                <a:schemeClr val="dk1"/>
              </a:solidFill>
              <a:latin typeface="Calibri"/>
              <a:ea typeface="Calibri"/>
              <a:cs typeface="Calibri"/>
              <a:sym typeface="Calibri"/>
            </a:endParaRPr>
          </a:p>
        </p:txBody>
      </p:sp>
      <p:sp>
        <p:nvSpPr>
          <p:cNvPr id="784" name="Google Shape;784;p104"/>
          <p:cNvSpPr txBox="1"/>
          <p:nvPr/>
        </p:nvSpPr>
        <p:spPr>
          <a:xfrm>
            <a:off x="3471939" y="4473518"/>
            <a:ext cx="22467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Lateral tunnel</a:t>
            </a:r>
            <a:endParaRPr sz="1100">
              <a:solidFill>
                <a:schemeClr val="dk1"/>
              </a:solidFill>
            </a:endParaRPr>
          </a:p>
        </p:txBody>
      </p:sp>
      <p:sp>
        <p:nvSpPr>
          <p:cNvPr id="785" name="Google Shape;785;p104"/>
          <p:cNvSpPr txBox="1"/>
          <p:nvPr/>
        </p:nvSpPr>
        <p:spPr>
          <a:xfrm>
            <a:off x="6008463" y="4470423"/>
            <a:ext cx="22467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solidFill>
                  <a:schemeClr val="dk1"/>
                </a:solidFill>
                <a:latin typeface="Calibri"/>
                <a:ea typeface="Calibri"/>
                <a:cs typeface="Calibri"/>
                <a:sym typeface="Calibri"/>
              </a:rPr>
              <a:t> Extra-cardiac conduit</a:t>
            </a:r>
            <a:endParaRPr sz="1100">
              <a:solidFill>
                <a:schemeClr val="dk1"/>
              </a:solidFill>
            </a:endParaRPr>
          </a:p>
        </p:txBody>
      </p:sp>
      <p:cxnSp>
        <p:nvCxnSpPr>
          <p:cNvPr id="786" name="Google Shape;786;p104"/>
          <p:cNvCxnSpPr/>
          <p:nvPr/>
        </p:nvCxnSpPr>
        <p:spPr>
          <a:xfrm>
            <a:off x="3689693" y="4399584"/>
            <a:ext cx="4544100" cy="0"/>
          </a:xfrm>
          <a:prstGeom prst="straightConnector1">
            <a:avLst/>
          </a:prstGeom>
          <a:noFill/>
          <a:ln w="12700" cap="flat" cmpd="sng">
            <a:solidFill>
              <a:srgbClr val="FF0000"/>
            </a:solidFill>
            <a:prstDash val="solid"/>
            <a:miter lim="800000"/>
            <a:headEnd type="none" w="sm" len="sm"/>
            <a:tailEnd type="none" w="sm" len="sm"/>
          </a:ln>
        </p:spPr>
      </p:cxnSp>
      <p:sp>
        <p:nvSpPr>
          <p:cNvPr id="787" name="Google Shape;787;p104"/>
          <p:cNvSpPr txBox="1"/>
          <p:nvPr/>
        </p:nvSpPr>
        <p:spPr>
          <a:xfrm>
            <a:off x="4444998" y="3951746"/>
            <a:ext cx="29397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10000"/>
              </a:lnSpc>
              <a:spcBef>
                <a:spcPts val="0"/>
              </a:spcBef>
              <a:spcAft>
                <a:spcPts val="0"/>
              </a:spcAft>
              <a:buNone/>
            </a:pPr>
            <a:r>
              <a:rPr lang="en" sz="1500" b="1" i="0" u="none" strike="noStrike" cap="none">
                <a:latin typeface="Calibri"/>
                <a:ea typeface="Calibri"/>
                <a:cs typeface="Calibri"/>
                <a:sym typeface="Calibri"/>
              </a:rPr>
              <a:t>Total cavo-pulmonary connection</a:t>
            </a:r>
            <a:endParaRPr sz="1100"/>
          </a:p>
        </p:txBody>
      </p:sp>
      <p:sp>
        <p:nvSpPr>
          <p:cNvPr id="788" name="Google Shape;788;p104"/>
          <p:cNvSpPr/>
          <p:nvPr/>
        </p:nvSpPr>
        <p:spPr>
          <a:xfrm>
            <a:off x="1557539" y="158690"/>
            <a:ext cx="57750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i="0" u="none" strike="noStrike" cap="none">
                <a:solidFill>
                  <a:srgbClr val="222A35"/>
                </a:solidFill>
                <a:latin typeface="Comic Sans MS"/>
                <a:ea typeface="Comic Sans MS"/>
                <a:cs typeface="Comic Sans MS"/>
                <a:sym typeface="Comic Sans MS"/>
              </a:rPr>
              <a:t>Evolution of Fontan surgery </a:t>
            </a:r>
            <a:endParaRPr sz="1100"/>
          </a:p>
        </p:txBody>
      </p:sp>
      <p:sp>
        <p:nvSpPr>
          <p:cNvPr id="789" name="Google Shape;789;p104"/>
          <p:cNvSpPr/>
          <p:nvPr/>
        </p:nvSpPr>
        <p:spPr>
          <a:xfrm>
            <a:off x="1124262" y="1068050"/>
            <a:ext cx="236100" cy="247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90" name="Google Shape;790;p104"/>
          <p:cNvSpPr/>
          <p:nvPr/>
        </p:nvSpPr>
        <p:spPr>
          <a:xfrm>
            <a:off x="6171698" y="1056806"/>
            <a:ext cx="236100" cy="247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91" name="Google Shape;791;p104"/>
          <p:cNvSpPr/>
          <p:nvPr/>
        </p:nvSpPr>
        <p:spPr>
          <a:xfrm>
            <a:off x="3700189" y="1102943"/>
            <a:ext cx="236100" cy="247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92" name="Google Shape;792;p104" descr="Four decades of Fontan palliation | Nature Reviews Cardiology"/>
          <p:cNvPicPr preferRelativeResize="0"/>
          <p:nvPr/>
        </p:nvPicPr>
        <p:blipFill rotWithShape="1">
          <a:blip r:embed="rId3">
            <a:alphaModFix/>
          </a:blip>
          <a:srcRect/>
          <a:stretch/>
        </p:blipFill>
        <p:spPr>
          <a:xfrm>
            <a:off x="804014" y="869350"/>
            <a:ext cx="7281968" cy="3008462"/>
          </a:xfrm>
          <a:prstGeom prst="rect">
            <a:avLst/>
          </a:prstGeom>
          <a:noFill/>
          <a:ln>
            <a:noFill/>
          </a:ln>
        </p:spPr>
      </p:pic>
      <p:pic>
        <p:nvPicPr>
          <p:cNvPr id="793" name="Google Shape;793;p104"/>
          <p:cNvPicPr preferRelativeResize="0"/>
          <p:nvPr/>
        </p:nvPicPr>
        <p:blipFill rotWithShape="1">
          <a:blip r:embed="rId4">
            <a:alphaModFix/>
          </a:blip>
          <a:srcRect/>
          <a:stretch/>
        </p:blipFill>
        <p:spPr>
          <a:xfrm>
            <a:off x="7627209" y="27803"/>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Zoom Functions</a:t>
            </a:r>
            <a:endParaRPr>
              <a:solidFill>
                <a:srgbClr val="073763"/>
              </a:solidFill>
            </a:endParaRPr>
          </a:p>
          <a:p>
            <a:pPr marL="0" lvl="0" indent="0" algn="l" rtl="0">
              <a:spcBef>
                <a:spcPts val="0"/>
              </a:spcBef>
              <a:spcAft>
                <a:spcPts val="0"/>
              </a:spcAft>
              <a:buNone/>
            </a:pPr>
            <a:endParaRPr/>
          </a:p>
        </p:txBody>
      </p:sp>
      <p:sp>
        <p:nvSpPr>
          <p:cNvPr id="334" name="Google Shape;334;p62"/>
          <p:cNvSpPr txBox="1">
            <a:spLocks noGrp="1"/>
          </p:cNvSpPr>
          <p:nvPr>
            <p:ph type="body" idx="1"/>
          </p:nvPr>
        </p:nvSpPr>
        <p:spPr>
          <a:xfrm>
            <a:off x="3783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Audio/Video</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Chat </a:t>
            </a:r>
            <a:endParaRPr sz="1400">
              <a:solidFill>
                <a:srgbClr val="000000"/>
              </a:solidFill>
            </a:endParaRPr>
          </a:p>
          <a:p>
            <a:pPr marL="0" lvl="0" indent="0" algn="l" rtl="0">
              <a:spcBef>
                <a:spcPts val="0"/>
              </a:spcBef>
              <a:spcAft>
                <a:spcPts val="1200"/>
              </a:spcAft>
              <a:buNone/>
            </a:pPr>
            <a:endParaRPr/>
          </a:p>
        </p:txBody>
      </p:sp>
      <p:pic>
        <p:nvPicPr>
          <p:cNvPr id="335" name="Google Shape;335;p62"/>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336" name="Google Shape;336;p62"/>
          <p:cNvPicPr preferRelativeResize="0"/>
          <p:nvPr/>
        </p:nvPicPr>
        <p:blipFill>
          <a:blip r:embed="rId4">
            <a:alphaModFix/>
          </a:blip>
          <a:stretch>
            <a:fillRect/>
          </a:stretch>
        </p:blipFill>
        <p:spPr>
          <a:xfrm>
            <a:off x="708313" y="3001975"/>
            <a:ext cx="7860574" cy="770075"/>
          </a:xfrm>
          <a:prstGeom prst="rect">
            <a:avLst/>
          </a:prstGeom>
          <a:noFill/>
          <a:ln>
            <a:noFill/>
          </a:ln>
        </p:spPr>
      </p:pic>
      <p:pic>
        <p:nvPicPr>
          <p:cNvPr id="337" name="Google Shape;337;p62"/>
          <p:cNvPicPr preferRelativeResize="0"/>
          <p:nvPr/>
        </p:nvPicPr>
        <p:blipFill>
          <a:blip r:embed="rId5">
            <a:alphaModFix/>
          </a:blip>
          <a:stretch>
            <a:fillRect/>
          </a:stretch>
        </p:blipFill>
        <p:spPr>
          <a:xfrm>
            <a:off x="3255675" y="1490975"/>
            <a:ext cx="2632650" cy="714175"/>
          </a:xfrm>
          <a:prstGeom prst="rect">
            <a:avLst/>
          </a:prstGeom>
          <a:noFill/>
          <a:ln>
            <a:noFill/>
          </a:ln>
        </p:spPr>
      </p:pic>
      <p:sp>
        <p:nvSpPr>
          <p:cNvPr id="338" name="Google Shape;33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5"/>
          <p:cNvSpPr/>
          <p:nvPr/>
        </p:nvSpPr>
        <p:spPr>
          <a:xfrm>
            <a:off x="1304145" y="158690"/>
            <a:ext cx="60282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i="0" u="none" strike="noStrike" cap="none">
                <a:solidFill>
                  <a:srgbClr val="222A35"/>
                </a:solidFill>
                <a:latin typeface="Comic Sans MS"/>
                <a:ea typeface="Comic Sans MS"/>
                <a:cs typeface="Comic Sans MS"/>
                <a:sym typeface="Comic Sans MS"/>
              </a:rPr>
              <a:t>Normal circulation vs Fontan circulation </a:t>
            </a:r>
            <a:endParaRPr sz="1100"/>
          </a:p>
        </p:txBody>
      </p:sp>
      <p:grpSp>
        <p:nvGrpSpPr>
          <p:cNvPr id="800" name="Google Shape;800;p105"/>
          <p:cNvGrpSpPr/>
          <p:nvPr/>
        </p:nvGrpSpPr>
        <p:grpSpPr>
          <a:xfrm>
            <a:off x="93620" y="1309497"/>
            <a:ext cx="4571982" cy="3402865"/>
            <a:chOff x="2" y="1460365"/>
            <a:chExt cx="5498475" cy="3937135"/>
          </a:xfrm>
        </p:grpSpPr>
        <p:pic>
          <p:nvPicPr>
            <p:cNvPr id="801" name="Google Shape;801;p105" descr="Chart&#10;&#10;Description automatically generated"/>
            <p:cNvPicPr preferRelativeResize="0"/>
            <p:nvPr/>
          </p:nvPicPr>
          <p:blipFill rotWithShape="1">
            <a:blip r:embed="rId3">
              <a:alphaModFix/>
            </a:blip>
            <a:srcRect/>
            <a:stretch/>
          </p:blipFill>
          <p:spPr>
            <a:xfrm>
              <a:off x="367676" y="1460500"/>
              <a:ext cx="5130800" cy="3937000"/>
            </a:xfrm>
            <a:prstGeom prst="rect">
              <a:avLst/>
            </a:prstGeom>
            <a:noFill/>
            <a:ln>
              <a:noFill/>
            </a:ln>
          </p:spPr>
        </p:pic>
        <p:sp>
          <p:nvSpPr>
            <p:cNvPr id="802" name="Google Shape;802;p105"/>
            <p:cNvSpPr txBox="1"/>
            <p:nvPr/>
          </p:nvSpPr>
          <p:spPr>
            <a:xfrm rot="-5400000">
              <a:off x="-325048" y="1785415"/>
              <a:ext cx="992400" cy="34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Pressure</a:t>
              </a:r>
              <a:endParaRPr sz="1100"/>
            </a:p>
          </p:txBody>
        </p:sp>
        <p:cxnSp>
          <p:nvCxnSpPr>
            <p:cNvPr id="803" name="Google Shape;803;p105"/>
            <p:cNvCxnSpPr/>
            <p:nvPr/>
          </p:nvCxnSpPr>
          <p:spPr>
            <a:xfrm rot="10800000">
              <a:off x="405568" y="1528807"/>
              <a:ext cx="0" cy="3546300"/>
            </a:xfrm>
            <a:prstGeom prst="straightConnector1">
              <a:avLst/>
            </a:prstGeom>
            <a:noFill/>
            <a:ln w="38100" cap="flat" cmpd="sng">
              <a:solidFill>
                <a:schemeClr val="dk1"/>
              </a:solidFill>
              <a:prstDash val="solid"/>
              <a:miter lim="800000"/>
              <a:headEnd type="none" w="sm" len="sm"/>
              <a:tailEnd type="triangle" w="med" len="med"/>
            </a:ln>
          </p:spPr>
        </p:cxnSp>
      </p:grpSp>
      <p:grpSp>
        <p:nvGrpSpPr>
          <p:cNvPr id="804" name="Google Shape;804;p105"/>
          <p:cNvGrpSpPr/>
          <p:nvPr/>
        </p:nvGrpSpPr>
        <p:grpSpPr>
          <a:xfrm>
            <a:off x="4695763" y="1231472"/>
            <a:ext cx="4448483" cy="3480930"/>
            <a:chOff x="6453058" y="1460365"/>
            <a:chExt cx="5371267" cy="3683135"/>
          </a:xfrm>
        </p:grpSpPr>
        <p:pic>
          <p:nvPicPr>
            <p:cNvPr id="805" name="Google Shape;805;p105" descr="Text, shape, arrow&#10;&#10;Description automatically generated"/>
            <p:cNvPicPr preferRelativeResize="0"/>
            <p:nvPr/>
          </p:nvPicPr>
          <p:blipFill rotWithShape="1">
            <a:blip r:embed="rId4">
              <a:alphaModFix/>
            </a:blip>
            <a:srcRect/>
            <a:stretch/>
          </p:blipFill>
          <p:spPr>
            <a:xfrm>
              <a:off x="6858624" y="1460500"/>
              <a:ext cx="4965700" cy="3683000"/>
            </a:xfrm>
            <a:prstGeom prst="rect">
              <a:avLst/>
            </a:prstGeom>
            <a:noFill/>
            <a:ln>
              <a:noFill/>
            </a:ln>
          </p:spPr>
        </p:pic>
        <p:sp>
          <p:nvSpPr>
            <p:cNvPr id="806" name="Google Shape;806;p105"/>
            <p:cNvSpPr txBox="1"/>
            <p:nvPr/>
          </p:nvSpPr>
          <p:spPr>
            <a:xfrm rot="-5400000">
              <a:off x="6128758" y="1784665"/>
              <a:ext cx="992400" cy="34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Pressure</a:t>
              </a:r>
              <a:endParaRPr sz="1100"/>
            </a:p>
          </p:txBody>
        </p:sp>
        <p:cxnSp>
          <p:nvCxnSpPr>
            <p:cNvPr id="807" name="Google Shape;807;p105"/>
            <p:cNvCxnSpPr/>
            <p:nvPr/>
          </p:nvCxnSpPr>
          <p:spPr>
            <a:xfrm rot="10800000">
              <a:off x="6858624" y="1528807"/>
              <a:ext cx="0" cy="3546300"/>
            </a:xfrm>
            <a:prstGeom prst="straightConnector1">
              <a:avLst/>
            </a:prstGeom>
            <a:noFill/>
            <a:ln w="38100" cap="flat" cmpd="sng">
              <a:solidFill>
                <a:schemeClr val="dk1"/>
              </a:solidFill>
              <a:prstDash val="solid"/>
              <a:miter lim="800000"/>
              <a:headEnd type="none" w="sm" len="sm"/>
              <a:tailEnd type="triangle" w="med" len="med"/>
            </a:ln>
          </p:spPr>
        </p:cxnSp>
      </p:grpSp>
      <p:sp>
        <p:nvSpPr>
          <p:cNvPr id="808" name="Google Shape;808;p105"/>
          <p:cNvSpPr txBox="1"/>
          <p:nvPr/>
        </p:nvSpPr>
        <p:spPr>
          <a:xfrm>
            <a:off x="2203688" y="1368772"/>
            <a:ext cx="1763400" cy="9927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CO</a:t>
            </a:r>
            <a:r>
              <a:rPr lang="en" sz="1500">
                <a:solidFill>
                  <a:schemeClr val="dk1"/>
                </a:solidFill>
                <a:latin typeface="Calibri"/>
                <a:ea typeface="Calibri"/>
                <a:cs typeface="Calibri"/>
                <a:sym typeface="Calibri"/>
              </a:rPr>
              <a:t>: 100 – 500%</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CVP</a:t>
            </a:r>
            <a:r>
              <a:rPr lang="en" sz="1500">
                <a:solidFill>
                  <a:schemeClr val="dk1"/>
                </a:solidFill>
                <a:latin typeface="Calibri"/>
                <a:ea typeface="Calibri"/>
                <a:cs typeface="Calibri"/>
                <a:sym typeface="Calibri"/>
              </a:rPr>
              <a:t>: low</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PA</a:t>
            </a:r>
            <a:r>
              <a:rPr lang="en" sz="1500">
                <a:solidFill>
                  <a:schemeClr val="dk1"/>
                </a:solidFill>
                <a:latin typeface="Calibri"/>
                <a:ea typeface="Calibri"/>
                <a:cs typeface="Calibri"/>
                <a:sym typeface="Calibri"/>
              </a:rPr>
              <a:t>: pulsatility </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Ao saturation </a:t>
            </a:r>
            <a:r>
              <a:rPr lang="en" sz="1500">
                <a:solidFill>
                  <a:schemeClr val="dk1"/>
                </a:solidFill>
                <a:latin typeface="Calibri"/>
                <a:ea typeface="Calibri"/>
                <a:cs typeface="Calibri"/>
                <a:sym typeface="Calibri"/>
              </a:rPr>
              <a:t>&gt; 95%</a:t>
            </a:r>
            <a:endParaRPr sz="1100"/>
          </a:p>
        </p:txBody>
      </p:sp>
      <p:sp>
        <p:nvSpPr>
          <p:cNvPr id="809" name="Google Shape;809;p105"/>
          <p:cNvSpPr txBox="1"/>
          <p:nvPr/>
        </p:nvSpPr>
        <p:spPr>
          <a:xfrm>
            <a:off x="6679366" y="1373174"/>
            <a:ext cx="1831200" cy="12237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u="none">
                <a:solidFill>
                  <a:schemeClr val="dk1"/>
                </a:solidFill>
                <a:latin typeface="Calibri"/>
                <a:ea typeface="Calibri"/>
                <a:cs typeface="Calibri"/>
                <a:sym typeface="Calibri"/>
              </a:rPr>
              <a:t>CO</a:t>
            </a:r>
            <a:r>
              <a:rPr lang="en" sz="1500" b="0" u="none">
                <a:solidFill>
                  <a:schemeClr val="dk1"/>
                </a:solidFill>
                <a:latin typeface="Calibri"/>
                <a:ea typeface="Calibri"/>
                <a:cs typeface="Calibri"/>
                <a:sym typeface="Calibri"/>
              </a:rPr>
              <a:t>: 50 – 200%</a:t>
            </a:r>
            <a:endParaRPr sz="1100"/>
          </a:p>
          <a:p>
            <a:pPr marL="0" marR="0" lvl="0" indent="0" algn="l" rtl="0">
              <a:spcBef>
                <a:spcPts val="0"/>
              </a:spcBef>
              <a:spcAft>
                <a:spcPts val="0"/>
              </a:spcAft>
              <a:buNone/>
            </a:pPr>
            <a:r>
              <a:rPr lang="en" sz="1500" b="1" u="none">
                <a:solidFill>
                  <a:schemeClr val="dk1"/>
                </a:solidFill>
                <a:latin typeface="Calibri"/>
                <a:ea typeface="Calibri"/>
                <a:cs typeface="Calibri"/>
                <a:sym typeface="Calibri"/>
              </a:rPr>
              <a:t>CVP</a:t>
            </a:r>
            <a:r>
              <a:rPr lang="en" sz="1500" b="0" u="none">
                <a:solidFill>
                  <a:schemeClr val="dk1"/>
                </a:solidFill>
                <a:latin typeface="Calibri"/>
                <a:ea typeface="Calibri"/>
                <a:cs typeface="Calibri"/>
                <a:sym typeface="Calibri"/>
              </a:rPr>
              <a:t>: high</a:t>
            </a:r>
            <a:endParaRPr sz="1100"/>
          </a:p>
          <a:p>
            <a:pPr marL="0" marR="0" lvl="0" indent="0" algn="l" rtl="0">
              <a:spcBef>
                <a:spcPts val="0"/>
              </a:spcBef>
              <a:spcAft>
                <a:spcPts val="0"/>
              </a:spcAft>
              <a:buNone/>
            </a:pPr>
            <a:r>
              <a:rPr lang="en" sz="1500" b="1" u="none">
                <a:solidFill>
                  <a:schemeClr val="dk1"/>
                </a:solidFill>
                <a:latin typeface="Calibri"/>
                <a:ea typeface="Calibri"/>
                <a:cs typeface="Calibri"/>
                <a:sym typeface="Calibri"/>
              </a:rPr>
              <a:t>PA</a:t>
            </a:r>
            <a:r>
              <a:rPr lang="en" sz="1500" b="0" u="none">
                <a:solidFill>
                  <a:schemeClr val="dk1"/>
                </a:solidFill>
                <a:latin typeface="Calibri"/>
                <a:ea typeface="Calibri"/>
                <a:cs typeface="Calibri"/>
                <a:sym typeface="Calibri"/>
              </a:rPr>
              <a:t>: no pulsatility </a:t>
            </a:r>
            <a:endParaRPr sz="1100"/>
          </a:p>
          <a:p>
            <a:pPr marL="0" marR="0" lvl="0" indent="0" algn="l" rtl="0">
              <a:spcBef>
                <a:spcPts val="0"/>
              </a:spcBef>
              <a:spcAft>
                <a:spcPts val="0"/>
              </a:spcAft>
              <a:buNone/>
            </a:pPr>
            <a:r>
              <a:rPr lang="en" sz="1500" b="1" u="none">
                <a:solidFill>
                  <a:schemeClr val="dk1"/>
                </a:solidFill>
                <a:latin typeface="Calibri"/>
                <a:ea typeface="Calibri"/>
                <a:cs typeface="Calibri"/>
                <a:sym typeface="Calibri"/>
              </a:rPr>
              <a:t>Ao</a:t>
            </a:r>
            <a:r>
              <a:rPr lang="en" sz="1500" b="0" u="none">
                <a:solidFill>
                  <a:schemeClr val="dk1"/>
                </a:solidFill>
                <a:latin typeface="Calibri"/>
                <a:ea typeface="Calibri"/>
                <a:cs typeface="Calibri"/>
                <a:sym typeface="Calibri"/>
              </a:rPr>
              <a:t> </a:t>
            </a:r>
            <a:r>
              <a:rPr lang="en" sz="1500" b="1" u="none">
                <a:solidFill>
                  <a:schemeClr val="dk1"/>
                </a:solidFill>
                <a:latin typeface="Calibri"/>
                <a:ea typeface="Calibri"/>
                <a:cs typeface="Calibri"/>
                <a:sym typeface="Calibri"/>
              </a:rPr>
              <a:t>saturation</a:t>
            </a:r>
            <a:r>
              <a:rPr lang="en" sz="1500" b="0" u="none">
                <a:solidFill>
                  <a:schemeClr val="dk1"/>
                </a:solidFill>
                <a:latin typeface="Calibri"/>
                <a:ea typeface="Calibri"/>
                <a:cs typeface="Calibri"/>
                <a:sym typeface="Calibri"/>
              </a:rPr>
              <a:t> 85-95%</a:t>
            </a:r>
            <a:endParaRPr sz="1100"/>
          </a:p>
        </p:txBody>
      </p:sp>
      <p:sp>
        <p:nvSpPr>
          <p:cNvPr id="810" name="Google Shape;810;p105"/>
          <p:cNvSpPr txBox="1"/>
          <p:nvPr/>
        </p:nvSpPr>
        <p:spPr>
          <a:xfrm>
            <a:off x="1288234" y="787681"/>
            <a:ext cx="24885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a:solidFill>
                  <a:srgbClr val="1F3864"/>
                </a:solidFill>
                <a:latin typeface="Calibri"/>
                <a:ea typeface="Calibri"/>
                <a:cs typeface="Calibri"/>
                <a:sym typeface="Calibri"/>
              </a:rPr>
              <a:t>Normal circulation</a:t>
            </a:r>
            <a:endParaRPr sz="1100"/>
          </a:p>
        </p:txBody>
      </p:sp>
      <p:sp>
        <p:nvSpPr>
          <p:cNvPr id="811" name="Google Shape;811;p105"/>
          <p:cNvSpPr txBox="1"/>
          <p:nvPr/>
        </p:nvSpPr>
        <p:spPr>
          <a:xfrm>
            <a:off x="5843507" y="787681"/>
            <a:ext cx="24885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a:solidFill>
                  <a:srgbClr val="1F3864"/>
                </a:solidFill>
                <a:latin typeface="Calibri"/>
                <a:ea typeface="Calibri"/>
                <a:cs typeface="Calibri"/>
                <a:sym typeface="Calibri"/>
              </a:rPr>
              <a:t>Fontan circulation</a:t>
            </a:r>
            <a:endParaRPr sz="1100"/>
          </a:p>
        </p:txBody>
      </p:sp>
      <p:sp>
        <p:nvSpPr>
          <p:cNvPr id="812" name="Google Shape;812;p105"/>
          <p:cNvSpPr txBox="1"/>
          <p:nvPr/>
        </p:nvSpPr>
        <p:spPr>
          <a:xfrm>
            <a:off x="6092191" y="4866501"/>
            <a:ext cx="3051900" cy="500100"/>
          </a:xfrm>
          <a:prstGeom prst="rect">
            <a:avLst/>
          </a:prstGeom>
          <a:noFill/>
          <a:ln>
            <a:noFill/>
          </a:ln>
        </p:spPr>
        <p:txBody>
          <a:bodyPr spcFirstLastPara="1" wrap="square" lIns="68575" tIns="34275" rIns="68575" bIns="34275" anchor="t" anchorCtr="0">
            <a:normAutofit/>
          </a:bodyPr>
          <a:lstStyle/>
          <a:p>
            <a:pPr marL="0" marR="0" lvl="0" indent="0" algn="l" rtl="0">
              <a:spcBef>
                <a:spcPts val="0"/>
              </a:spcBef>
              <a:spcAft>
                <a:spcPts val="0"/>
              </a:spcAft>
              <a:buNone/>
            </a:pPr>
            <a:r>
              <a:rPr lang="en" sz="1200" b="0" u="none">
                <a:solidFill>
                  <a:schemeClr val="dk1"/>
                </a:solidFill>
                <a:latin typeface="Arial"/>
                <a:ea typeface="Arial"/>
                <a:cs typeface="Arial"/>
                <a:sym typeface="Arial"/>
              </a:rPr>
              <a:t>Gewillig M et al. Heart 2016;102:1081-86</a:t>
            </a:r>
            <a:endParaRPr sz="1200" b="0" u="none">
              <a:solidFill>
                <a:schemeClr val="dk1"/>
              </a:solidFill>
              <a:latin typeface="Arial"/>
              <a:ea typeface="Arial"/>
              <a:cs typeface="Arial"/>
              <a:sym typeface="Arial"/>
            </a:endParaRPr>
          </a:p>
        </p:txBody>
      </p:sp>
      <p:pic>
        <p:nvPicPr>
          <p:cNvPr id="813" name="Google Shape;813;p105"/>
          <p:cNvPicPr preferRelativeResize="0"/>
          <p:nvPr/>
        </p:nvPicPr>
        <p:blipFill rotWithShape="1">
          <a:blip r:embed="rId5">
            <a:alphaModFix/>
          </a:blip>
          <a:srcRect/>
          <a:stretch/>
        </p:blipFill>
        <p:spPr>
          <a:xfrm>
            <a:off x="7627209" y="27803"/>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6"/>
          <p:cNvSpPr/>
          <p:nvPr/>
        </p:nvSpPr>
        <p:spPr>
          <a:xfrm>
            <a:off x="2057400" y="137695"/>
            <a:ext cx="4762500" cy="536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a:solidFill>
                  <a:srgbClr val="222A35"/>
                </a:solidFill>
                <a:latin typeface="Calibri"/>
                <a:ea typeface="Calibri"/>
                <a:cs typeface="Calibri"/>
                <a:sym typeface="Calibri"/>
              </a:rPr>
              <a:t>Survival after Fontan surgery</a:t>
            </a:r>
            <a:endParaRPr sz="2700" b="1" baseline="-25000">
              <a:solidFill>
                <a:srgbClr val="222A35"/>
              </a:solidFill>
              <a:latin typeface="Calibri"/>
              <a:ea typeface="Calibri"/>
              <a:cs typeface="Calibri"/>
              <a:sym typeface="Calibri"/>
            </a:endParaRPr>
          </a:p>
        </p:txBody>
      </p:sp>
      <p:pic>
        <p:nvPicPr>
          <p:cNvPr id="820" name="Google Shape;820;p106" descr="A close up of a map&#10;&#10;Description automatically generated"/>
          <p:cNvPicPr preferRelativeResize="0"/>
          <p:nvPr/>
        </p:nvPicPr>
        <p:blipFill rotWithShape="1">
          <a:blip r:embed="rId3">
            <a:alphaModFix/>
          </a:blip>
          <a:srcRect/>
          <a:stretch/>
        </p:blipFill>
        <p:spPr>
          <a:xfrm>
            <a:off x="4746173" y="1081812"/>
            <a:ext cx="4310742" cy="3265030"/>
          </a:xfrm>
          <a:prstGeom prst="rect">
            <a:avLst/>
          </a:prstGeom>
          <a:noFill/>
          <a:ln>
            <a:noFill/>
          </a:ln>
          <a:effectLst>
            <a:outerShdw blurRad="292100" dist="139700" dir="2700000" algn="tl" rotWithShape="0">
              <a:srgbClr val="333333">
                <a:alpha val="64709"/>
              </a:srgbClr>
            </a:outerShdw>
          </a:effectLst>
        </p:spPr>
      </p:pic>
      <p:pic>
        <p:nvPicPr>
          <p:cNvPr id="821" name="Google Shape;821;p106" descr="A close up of a map&#10;&#10;Description automatically generated"/>
          <p:cNvPicPr preferRelativeResize="0"/>
          <p:nvPr/>
        </p:nvPicPr>
        <p:blipFill rotWithShape="1">
          <a:blip r:embed="rId4">
            <a:alphaModFix/>
          </a:blip>
          <a:srcRect/>
          <a:stretch/>
        </p:blipFill>
        <p:spPr>
          <a:xfrm>
            <a:off x="60024" y="1102410"/>
            <a:ext cx="4598822" cy="3223836"/>
          </a:xfrm>
          <a:prstGeom prst="rect">
            <a:avLst/>
          </a:prstGeom>
          <a:noFill/>
          <a:ln>
            <a:noFill/>
          </a:ln>
          <a:effectLst>
            <a:outerShdw blurRad="292100" dist="139700" dir="2700000" algn="tl" rotWithShape="0">
              <a:srgbClr val="333333">
                <a:alpha val="64709"/>
              </a:srgbClr>
            </a:outerShdw>
          </a:effectLst>
        </p:spPr>
      </p:pic>
      <p:pic>
        <p:nvPicPr>
          <p:cNvPr id="822" name="Google Shape;822;p106"/>
          <p:cNvPicPr preferRelativeResize="0"/>
          <p:nvPr/>
        </p:nvPicPr>
        <p:blipFill rotWithShape="1">
          <a:blip r:embed="rId5">
            <a:alphaModFix/>
          </a:blip>
          <a:srcRect/>
          <a:stretch/>
        </p:blipFill>
        <p:spPr>
          <a:xfrm>
            <a:off x="7627209" y="27803"/>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7"/>
          <p:cNvSpPr/>
          <p:nvPr/>
        </p:nvSpPr>
        <p:spPr>
          <a:xfrm>
            <a:off x="1304145" y="158690"/>
            <a:ext cx="60282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222A35"/>
                </a:solidFill>
                <a:latin typeface="Comic Sans MS"/>
                <a:ea typeface="Comic Sans MS"/>
                <a:cs typeface="Comic Sans MS"/>
                <a:sym typeface="Comic Sans MS"/>
              </a:rPr>
              <a:t>Natural history of Fontan circulation</a:t>
            </a:r>
            <a:endParaRPr sz="1100"/>
          </a:p>
        </p:txBody>
      </p:sp>
      <p:sp>
        <p:nvSpPr>
          <p:cNvPr id="829" name="Google Shape;829;p107"/>
          <p:cNvSpPr txBox="1"/>
          <p:nvPr/>
        </p:nvSpPr>
        <p:spPr>
          <a:xfrm>
            <a:off x="1209535" y="787681"/>
            <a:ext cx="30288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a:solidFill>
                  <a:srgbClr val="1F3864"/>
                </a:solidFill>
                <a:latin typeface="Calibri"/>
                <a:ea typeface="Calibri"/>
                <a:cs typeface="Calibri"/>
                <a:sym typeface="Calibri"/>
              </a:rPr>
              <a:t>Late Fontan circulation</a:t>
            </a:r>
            <a:endParaRPr sz="1100"/>
          </a:p>
        </p:txBody>
      </p:sp>
      <p:sp>
        <p:nvSpPr>
          <p:cNvPr id="830" name="Google Shape;830;p107"/>
          <p:cNvSpPr txBox="1"/>
          <p:nvPr/>
        </p:nvSpPr>
        <p:spPr>
          <a:xfrm>
            <a:off x="6092194" y="4866501"/>
            <a:ext cx="3051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Gewillig M et al. Heart 2016;102:1081-86</a:t>
            </a:r>
            <a:endParaRPr sz="1200">
              <a:solidFill>
                <a:schemeClr val="dk1"/>
              </a:solidFill>
              <a:latin typeface="Arial"/>
              <a:ea typeface="Arial"/>
              <a:cs typeface="Arial"/>
              <a:sym typeface="Arial"/>
            </a:endParaRPr>
          </a:p>
        </p:txBody>
      </p:sp>
      <p:pic>
        <p:nvPicPr>
          <p:cNvPr id="831" name="Google Shape;831;p107" descr="Graphical user interface, application&#10;&#10;Description automatically generated"/>
          <p:cNvPicPr preferRelativeResize="0"/>
          <p:nvPr/>
        </p:nvPicPr>
        <p:blipFill rotWithShape="1">
          <a:blip r:embed="rId3">
            <a:alphaModFix/>
          </a:blip>
          <a:srcRect/>
          <a:stretch/>
        </p:blipFill>
        <p:spPr>
          <a:xfrm>
            <a:off x="420317" y="1226262"/>
            <a:ext cx="4780800" cy="3376818"/>
          </a:xfrm>
          <a:prstGeom prst="rect">
            <a:avLst/>
          </a:prstGeom>
          <a:noFill/>
          <a:ln>
            <a:noFill/>
          </a:ln>
        </p:spPr>
      </p:pic>
      <p:sp>
        <p:nvSpPr>
          <p:cNvPr id="832" name="Google Shape;832;p107"/>
          <p:cNvSpPr txBox="1"/>
          <p:nvPr/>
        </p:nvSpPr>
        <p:spPr>
          <a:xfrm rot="-5400000">
            <a:off x="-124956" y="1507291"/>
            <a:ext cx="796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Pressure</a:t>
            </a:r>
            <a:endParaRPr sz="1100"/>
          </a:p>
        </p:txBody>
      </p:sp>
      <p:cxnSp>
        <p:nvCxnSpPr>
          <p:cNvPr id="833" name="Google Shape;833;p107"/>
          <p:cNvCxnSpPr/>
          <p:nvPr/>
        </p:nvCxnSpPr>
        <p:spPr>
          <a:xfrm rot="10800000">
            <a:off x="445367" y="1251480"/>
            <a:ext cx="0" cy="3351600"/>
          </a:xfrm>
          <a:prstGeom prst="straightConnector1">
            <a:avLst/>
          </a:prstGeom>
          <a:noFill/>
          <a:ln w="38100" cap="flat" cmpd="sng">
            <a:solidFill>
              <a:schemeClr val="dk1"/>
            </a:solidFill>
            <a:prstDash val="solid"/>
            <a:miter lim="800000"/>
            <a:headEnd type="none" w="sm" len="sm"/>
            <a:tailEnd type="triangle" w="med" len="med"/>
          </a:ln>
        </p:spPr>
      </p:cxnSp>
      <p:pic>
        <p:nvPicPr>
          <p:cNvPr id="834" name="Google Shape;834;p107"/>
          <p:cNvPicPr preferRelativeResize="0"/>
          <p:nvPr/>
        </p:nvPicPr>
        <p:blipFill rotWithShape="1">
          <a:blip r:embed="rId4">
            <a:alphaModFix/>
          </a:blip>
          <a:srcRect/>
          <a:stretch/>
        </p:blipFill>
        <p:spPr>
          <a:xfrm>
            <a:off x="7627209" y="27803"/>
            <a:ext cx="1516789" cy="443262"/>
          </a:xfrm>
          <a:prstGeom prst="rect">
            <a:avLst/>
          </a:prstGeom>
          <a:noFill/>
          <a:ln>
            <a:noFill/>
          </a:ln>
        </p:spPr>
      </p:pic>
      <p:pic>
        <p:nvPicPr>
          <p:cNvPr id="835" name="Google Shape;835;p107"/>
          <p:cNvPicPr preferRelativeResize="0"/>
          <p:nvPr/>
        </p:nvPicPr>
        <p:blipFill>
          <a:blip r:embed="rId5">
            <a:alphaModFix/>
          </a:blip>
          <a:stretch>
            <a:fillRect/>
          </a:stretch>
        </p:blipFill>
        <p:spPr>
          <a:xfrm>
            <a:off x="5353517" y="796190"/>
            <a:ext cx="3638084" cy="3907571"/>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108" descr="Chart&#10;&#10;Description automatically generated"/>
          <p:cNvPicPr preferRelativeResize="0"/>
          <p:nvPr/>
        </p:nvPicPr>
        <p:blipFill rotWithShape="1">
          <a:blip r:embed="rId3">
            <a:alphaModFix/>
          </a:blip>
          <a:srcRect b="2219"/>
          <a:stretch/>
        </p:blipFill>
        <p:spPr>
          <a:xfrm>
            <a:off x="346330" y="788670"/>
            <a:ext cx="8451341" cy="3566160"/>
          </a:xfrm>
          <a:prstGeom prst="rect">
            <a:avLst/>
          </a:prstGeom>
          <a:noFill/>
          <a:ln>
            <a:noFill/>
          </a:ln>
          <a:effectLst>
            <a:outerShdw blurRad="292100" dist="139700" dir="2700000" algn="tl" rotWithShape="0">
              <a:srgbClr val="333333">
                <a:alpha val="64709"/>
              </a:srgbClr>
            </a:outerShdw>
          </a:effectLst>
        </p:spPr>
      </p:pic>
      <p:pic>
        <p:nvPicPr>
          <p:cNvPr id="841" name="Google Shape;841;p108" descr="Shape&#10;&#10;Description automatically generated with medium confidence"/>
          <p:cNvPicPr preferRelativeResize="0"/>
          <p:nvPr/>
        </p:nvPicPr>
        <p:blipFill rotWithShape="1">
          <a:blip r:embed="rId4">
            <a:alphaModFix/>
          </a:blip>
          <a:srcRect/>
          <a:stretch/>
        </p:blipFill>
        <p:spPr>
          <a:xfrm>
            <a:off x="3233738" y="4504551"/>
            <a:ext cx="2676525" cy="361950"/>
          </a:xfrm>
          <a:prstGeom prst="rect">
            <a:avLst/>
          </a:prstGeom>
          <a:noFill/>
          <a:ln>
            <a:noFill/>
          </a:ln>
        </p:spPr>
      </p:pic>
      <p:sp>
        <p:nvSpPr>
          <p:cNvPr id="842" name="Google Shape;842;p108"/>
          <p:cNvSpPr txBox="1"/>
          <p:nvPr/>
        </p:nvSpPr>
        <p:spPr>
          <a:xfrm>
            <a:off x="6115050" y="4866501"/>
            <a:ext cx="30291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Plapper L, Adv Ther 2022;39:1004–1015 </a:t>
            </a:r>
            <a:endParaRPr sz="900"/>
          </a:p>
        </p:txBody>
      </p:sp>
      <p:sp>
        <p:nvSpPr>
          <p:cNvPr id="843" name="Google Shape;843;p108"/>
          <p:cNvSpPr/>
          <p:nvPr/>
        </p:nvSpPr>
        <p:spPr>
          <a:xfrm>
            <a:off x="2057400" y="137695"/>
            <a:ext cx="4762500" cy="536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a:solidFill>
                  <a:srgbClr val="222A35"/>
                </a:solidFill>
                <a:latin typeface="Calibri"/>
                <a:ea typeface="Calibri"/>
                <a:cs typeface="Calibri"/>
                <a:sym typeface="Calibri"/>
              </a:rPr>
              <a:t>Persons living with Fontan</a:t>
            </a:r>
            <a:endParaRPr sz="2700" b="1" baseline="-25000">
              <a:solidFill>
                <a:srgbClr val="222A35"/>
              </a:solidFill>
              <a:latin typeface="Calibri"/>
              <a:ea typeface="Calibri"/>
              <a:cs typeface="Calibri"/>
              <a:sym typeface="Calibri"/>
            </a:endParaRPr>
          </a:p>
        </p:txBody>
      </p:sp>
      <p:pic>
        <p:nvPicPr>
          <p:cNvPr id="844" name="Google Shape;844;p108"/>
          <p:cNvPicPr preferRelativeResize="0"/>
          <p:nvPr/>
        </p:nvPicPr>
        <p:blipFill rotWithShape="1">
          <a:blip r:embed="rId5">
            <a:alphaModFix/>
          </a:blip>
          <a:srcRect/>
          <a:stretch/>
        </p:blipFill>
        <p:spPr>
          <a:xfrm>
            <a:off x="7627209" y="27803"/>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109" descr="Shape&#10;&#10;Description automatically generated with medium confidence"/>
          <p:cNvPicPr preferRelativeResize="0"/>
          <p:nvPr/>
        </p:nvPicPr>
        <p:blipFill rotWithShape="1">
          <a:blip r:embed="rId3">
            <a:alphaModFix/>
          </a:blip>
          <a:srcRect/>
          <a:stretch/>
        </p:blipFill>
        <p:spPr>
          <a:xfrm>
            <a:off x="3233737" y="4606169"/>
            <a:ext cx="2676525" cy="361950"/>
          </a:xfrm>
          <a:prstGeom prst="rect">
            <a:avLst/>
          </a:prstGeom>
          <a:noFill/>
          <a:ln>
            <a:noFill/>
          </a:ln>
        </p:spPr>
      </p:pic>
      <p:sp>
        <p:nvSpPr>
          <p:cNvPr id="850" name="Google Shape;850;p109"/>
          <p:cNvSpPr txBox="1"/>
          <p:nvPr/>
        </p:nvSpPr>
        <p:spPr>
          <a:xfrm>
            <a:off x="6115050" y="4866501"/>
            <a:ext cx="30291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Plapper L, Adv Ther 2022;39:1004–1015 </a:t>
            </a:r>
            <a:endParaRPr sz="900"/>
          </a:p>
        </p:txBody>
      </p:sp>
      <p:sp>
        <p:nvSpPr>
          <p:cNvPr id="851" name="Google Shape;851;p109"/>
          <p:cNvSpPr/>
          <p:nvPr/>
        </p:nvSpPr>
        <p:spPr>
          <a:xfrm>
            <a:off x="2057400" y="137695"/>
            <a:ext cx="4762500" cy="536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a:solidFill>
                  <a:srgbClr val="222A35"/>
                </a:solidFill>
                <a:latin typeface="Calibri"/>
                <a:ea typeface="Calibri"/>
                <a:cs typeface="Calibri"/>
                <a:sym typeface="Calibri"/>
              </a:rPr>
              <a:t>Persons living with Fontan</a:t>
            </a:r>
            <a:endParaRPr sz="2700" b="1" baseline="-25000">
              <a:solidFill>
                <a:srgbClr val="222A35"/>
              </a:solidFill>
              <a:latin typeface="Calibri"/>
              <a:ea typeface="Calibri"/>
              <a:cs typeface="Calibri"/>
              <a:sym typeface="Calibri"/>
            </a:endParaRPr>
          </a:p>
        </p:txBody>
      </p:sp>
      <p:pic>
        <p:nvPicPr>
          <p:cNvPr id="852" name="Google Shape;852;p109"/>
          <p:cNvPicPr preferRelativeResize="0"/>
          <p:nvPr/>
        </p:nvPicPr>
        <p:blipFill rotWithShape="1">
          <a:blip r:embed="rId4">
            <a:alphaModFix/>
          </a:blip>
          <a:srcRect/>
          <a:stretch/>
        </p:blipFill>
        <p:spPr>
          <a:xfrm>
            <a:off x="7627209" y="27803"/>
            <a:ext cx="1516789" cy="443262"/>
          </a:xfrm>
          <a:prstGeom prst="rect">
            <a:avLst/>
          </a:prstGeom>
          <a:noFill/>
          <a:ln>
            <a:noFill/>
          </a:ln>
        </p:spPr>
      </p:pic>
      <p:pic>
        <p:nvPicPr>
          <p:cNvPr id="853" name="Google Shape;853;p109" descr="Chart, bar chart&#10;&#10;Description automatically generated"/>
          <p:cNvPicPr preferRelativeResize="0"/>
          <p:nvPr/>
        </p:nvPicPr>
        <p:blipFill rotWithShape="1">
          <a:blip r:embed="rId5">
            <a:alphaModFix/>
          </a:blip>
          <a:srcRect t="7663"/>
          <a:stretch/>
        </p:blipFill>
        <p:spPr>
          <a:xfrm>
            <a:off x="407158" y="731399"/>
            <a:ext cx="8329684" cy="3874770"/>
          </a:xfrm>
          <a:prstGeom prst="rect">
            <a:avLst/>
          </a:prstGeom>
          <a:noFill/>
          <a:ln>
            <a:noFill/>
          </a:ln>
          <a:effectLst>
            <a:outerShdw blurRad="292100" dist="139700" dir="2700000" algn="tl" rotWithShape="0">
              <a:srgbClr val="333333">
                <a:alpha val="64709"/>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10"/>
          <p:cNvPicPr preferRelativeResize="0"/>
          <p:nvPr/>
        </p:nvPicPr>
        <p:blipFill rotWithShape="1">
          <a:blip r:embed="rId3">
            <a:alphaModFix/>
          </a:blip>
          <a:srcRect/>
          <a:stretch/>
        </p:blipFill>
        <p:spPr>
          <a:xfrm>
            <a:off x="7562336" y="23837"/>
            <a:ext cx="1516789" cy="443262"/>
          </a:xfrm>
          <a:prstGeom prst="rect">
            <a:avLst/>
          </a:prstGeom>
          <a:noFill/>
          <a:ln>
            <a:noFill/>
          </a:ln>
        </p:spPr>
      </p:pic>
      <p:grpSp>
        <p:nvGrpSpPr>
          <p:cNvPr id="860" name="Google Shape;860;p110"/>
          <p:cNvGrpSpPr/>
          <p:nvPr/>
        </p:nvGrpSpPr>
        <p:grpSpPr>
          <a:xfrm>
            <a:off x="47576" y="725105"/>
            <a:ext cx="3543300" cy="3963452"/>
            <a:chOff x="107049" y="412318"/>
            <a:chExt cx="4724400" cy="5295900"/>
          </a:xfrm>
        </p:grpSpPr>
        <p:pic>
          <p:nvPicPr>
            <p:cNvPr id="861" name="Google Shape;861;p110" descr="A picture containing woman, black, holding, white&#10;&#10;Description automatically generated"/>
            <p:cNvPicPr preferRelativeResize="0"/>
            <p:nvPr/>
          </p:nvPicPr>
          <p:blipFill rotWithShape="1">
            <a:blip r:embed="rId4">
              <a:alphaModFix/>
            </a:blip>
            <a:srcRect/>
            <a:stretch/>
          </p:blipFill>
          <p:spPr>
            <a:xfrm>
              <a:off x="107049" y="412318"/>
              <a:ext cx="4724400" cy="5295900"/>
            </a:xfrm>
            <a:prstGeom prst="rect">
              <a:avLst/>
            </a:prstGeom>
            <a:noFill/>
            <a:ln>
              <a:noFill/>
            </a:ln>
          </p:spPr>
        </p:pic>
        <p:sp>
          <p:nvSpPr>
            <p:cNvPr id="862" name="Google Shape;862;p110"/>
            <p:cNvSpPr txBox="1"/>
            <p:nvPr/>
          </p:nvSpPr>
          <p:spPr>
            <a:xfrm>
              <a:off x="333829" y="551543"/>
              <a:ext cx="566100" cy="380400"/>
            </a:xfrm>
            <a:prstGeom prst="rect">
              <a:avLst/>
            </a:prstGeom>
            <a:solidFill>
              <a:schemeClr val="l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863" name="Google Shape;863;p110"/>
          <p:cNvSpPr/>
          <p:nvPr/>
        </p:nvSpPr>
        <p:spPr>
          <a:xfrm>
            <a:off x="3815387" y="1080008"/>
            <a:ext cx="2351400" cy="500400"/>
          </a:xfrm>
          <a:prstGeom prst="rect">
            <a:avLst/>
          </a:prstGeom>
          <a:gradFill>
            <a:gsLst>
              <a:gs pos="0">
                <a:srgbClr val="1F3864"/>
              </a:gs>
              <a:gs pos="46000">
                <a:srgbClr val="4C78C6"/>
              </a:gs>
              <a:gs pos="100000">
                <a:srgbClr val="254378"/>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Systolic dysfunction </a:t>
            </a:r>
            <a:endParaRPr sz="1100"/>
          </a:p>
        </p:txBody>
      </p:sp>
      <p:sp>
        <p:nvSpPr>
          <p:cNvPr id="864" name="Google Shape;864;p110"/>
          <p:cNvSpPr/>
          <p:nvPr/>
        </p:nvSpPr>
        <p:spPr>
          <a:xfrm>
            <a:off x="3837113" y="1829699"/>
            <a:ext cx="2351400" cy="500400"/>
          </a:xfrm>
          <a:prstGeom prst="rect">
            <a:avLst/>
          </a:prstGeom>
          <a:gradFill>
            <a:gsLst>
              <a:gs pos="0">
                <a:srgbClr val="1F3864"/>
              </a:gs>
              <a:gs pos="46000">
                <a:srgbClr val="4C78C6"/>
              </a:gs>
              <a:gs pos="100000">
                <a:srgbClr val="254378"/>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Diastolic dysfunction </a:t>
            </a:r>
            <a:endParaRPr sz="1100"/>
          </a:p>
        </p:txBody>
      </p:sp>
      <p:sp>
        <p:nvSpPr>
          <p:cNvPr id="865" name="Google Shape;865;p110"/>
          <p:cNvSpPr/>
          <p:nvPr/>
        </p:nvSpPr>
        <p:spPr>
          <a:xfrm>
            <a:off x="3815388" y="2566086"/>
            <a:ext cx="2351400" cy="500400"/>
          </a:xfrm>
          <a:prstGeom prst="rect">
            <a:avLst/>
          </a:prstGeom>
          <a:gradFill>
            <a:gsLst>
              <a:gs pos="0">
                <a:srgbClr val="213F76"/>
              </a:gs>
              <a:gs pos="50000">
                <a:srgbClr val="2F5CAB"/>
              </a:gs>
              <a:gs pos="100000">
                <a:srgbClr val="3A6FCD"/>
              </a:gs>
            </a:gsLst>
            <a:lin ang="5400012"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AV valve regurgitation</a:t>
            </a:r>
            <a:endParaRPr sz="1100"/>
          </a:p>
        </p:txBody>
      </p:sp>
      <p:sp>
        <p:nvSpPr>
          <p:cNvPr id="866" name="Google Shape;866;p110"/>
          <p:cNvSpPr/>
          <p:nvPr/>
        </p:nvSpPr>
        <p:spPr>
          <a:xfrm>
            <a:off x="3815387" y="3340723"/>
            <a:ext cx="2351400" cy="500400"/>
          </a:xfrm>
          <a:prstGeom prst="rect">
            <a:avLst/>
          </a:prstGeom>
          <a:gradFill>
            <a:gsLst>
              <a:gs pos="0">
                <a:srgbClr val="213F76"/>
              </a:gs>
              <a:gs pos="50000">
                <a:srgbClr val="2F5CAB"/>
              </a:gs>
              <a:gs pos="100000">
                <a:srgbClr val="3A6FCD"/>
              </a:gs>
            </a:gsLst>
            <a:lin ang="5400012"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Fontan pressures/Clot</a:t>
            </a:r>
            <a:endParaRPr sz="1100"/>
          </a:p>
        </p:txBody>
      </p:sp>
      <p:sp>
        <p:nvSpPr>
          <p:cNvPr id="867" name="Google Shape;867;p110"/>
          <p:cNvSpPr/>
          <p:nvPr/>
        </p:nvSpPr>
        <p:spPr>
          <a:xfrm>
            <a:off x="3815388" y="4115360"/>
            <a:ext cx="2351400" cy="500400"/>
          </a:xfrm>
          <a:prstGeom prst="rect">
            <a:avLst/>
          </a:prstGeom>
          <a:gradFill>
            <a:gsLst>
              <a:gs pos="0">
                <a:srgbClr val="213F76"/>
              </a:gs>
              <a:gs pos="50000">
                <a:srgbClr val="2F5CAB"/>
              </a:gs>
              <a:gs pos="100000">
                <a:srgbClr val="3A6FCD"/>
              </a:gs>
            </a:gsLst>
            <a:lin ang="5400012"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Arrhythmias</a:t>
            </a:r>
            <a:endParaRPr sz="1100"/>
          </a:p>
        </p:txBody>
      </p:sp>
      <p:sp>
        <p:nvSpPr>
          <p:cNvPr id="868" name="Google Shape;868;p110"/>
          <p:cNvSpPr/>
          <p:nvPr/>
        </p:nvSpPr>
        <p:spPr>
          <a:xfrm>
            <a:off x="6661723" y="1084750"/>
            <a:ext cx="2155800" cy="346200"/>
          </a:xfrm>
          <a:prstGeom prst="rect">
            <a:avLst/>
          </a:prstGeom>
          <a:noFill/>
          <a:ln w="28575" cap="flat" cmpd="sng">
            <a:solidFill>
              <a:srgbClr val="1F3864"/>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2"/>
                </a:solidFill>
                <a:latin typeface="Calibri"/>
                <a:ea typeface="Calibri"/>
                <a:cs typeface="Calibri"/>
                <a:sym typeface="Calibri"/>
              </a:rPr>
              <a:t>ECG (yearly)</a:t>
            </a:r>
            <a:endParaRPr sz="1800" b="1">
              <a:solidFill>
                <a:schemeClr val="dk2"/>
              </a:solidFill>
              <a:latin typeface="Calibri"/>
              <a:ea typeface="Calibri"/>
              <a:cs typeface="Calibri"/>
              <a:sym typeface="Calibri"/>
            </a:endParaRPr>
          </a:p>
        </p:txBody>
      </p:sp>
      <p:sp>
        <p:nvSpPr>
          <p:cNvPr id="869" name="Google Shape;869;p110"/>
          <p:cNvSpPr/>
          <p:nvPr/>
        </p:nvSpPr>
        <p:spPr>
          <a:xfrm>
            <a:off x="6661722" y="1573889"/>
            <a:ext cx="2155800" cy="623100"/>
          </a:xfrm>
          <a:prstGeom prst="rect">
            <a:avLst/>
          </a:prstGeom>
          <a:noFill/>
          <a:ln w="28575" cap="flat" cmpd="sng">
            <a:solidFill>
              <a:srgbClr val="1F3864"/>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2"/>
                </a:solidFill>
                <a:latin typeface="Calibri"/>
                <a:ea typeface="Calibri"/>
                <a:cs typeface="Calibri"/>
                <a:sym typeface="Calibri"/>
              </a:rPr>
              <a:t>Echocardiogram (yearly)</a:t>
            </a:r>
            <a:endParaRPr sz="1800" b="1">
              <a:solidFill>
                <a:schemeClr val="dk2"/>
              </a:solidFill>
              <a:latin typeface="Calibri"/>
              <a:ea typeface="Calibri"/>
              <a:cs typeface="Calibri"/>
              <a:sym typeface="Calibri"/>
            </a:endParaRPr>
          </a:p>
        </p:txBody>
      </p:sp>
      <p:sp>
        <p:nvSpPr>
          <p:cNvPr id="870" name="Google Shape;870;p110"/>
          <p:cNvSpPr/>
          <p:nvPr/>
        </p:nvSpPr>
        <p:spPr>
          <a:xfrm>
            <a:off x="6661722" y="3106168"/>
            <a:ext cx="2155800" cy="623100"/>
          </a:xfrm>
          <a:prstGeom prst="rect">
            <a:avLst/>
          </a:prstGeom>
          <a:noFill/>
          <a:ln w="28575" cap="flat" cmpd="sng">
            <a:solidFill>
              <a:srgbClr val="1F3864"/>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2"/>
                </a:solidFill>
                <a:latin typeface="Calibri"/>
                <a:ea typeface="Calibri"/>
                <a:cs typeface="Calibri"/>
                <a:sym typeface="Calibri"/>
              </a:rPr>
              <a:t>CMR/CT</a:t>
            </a:r>
            <a:endParaRPr sz="1100"/>
          </a:p>
          <a:p>
            <a:pPr marL="0" marR="0" lvl="0" indent="0" algn="ctr" rtl="0">
              <a:spcBef>
                <a:spcPts val="0"/>
              </a:spcBef>
              <a:spcAft>
                <a:spcPts val="0"/>
              </a:spcAft>
              <a:buNone/>
            </a:pPr>
            <a:r>
              <a:rPr lang="en" sz="1800" b="1">
                <a:solidFill>
                  <a:schemeClr val="dk2"/>
                </a:solidFill>
                <a:latin typeface="Calibri"/>
                <a:ea typeface="Calibri"/>
                <a:cs typeface="Calibri"/>
                <a:sym typeface="Calibri"/>
              </a:rPr>
              <a:t> (baseline/2-3 years)</a:t>
            </a:r>
            <a:endParaRPr sz="1800" b="1">
              <a:solidFill>
                <a:schemeClr val="dk2"/>
              </a:solidFill>
              <a:latin typeface="Calibri"/>
              <a:ea typeface="Calibri"/>
              <a:cs typeface="Calibri"/>
              <a:sym typeface="Calibri"/>
            </a:endParaRPr>
          </a:p>
        </p:txBody>
      </p:sp>
      <p:sp>
        <p:nvSpPr>
          <p:cNvPr id="871" name="Google Shape;871;p110"/>
          <p:cNvSpPr/>
          <p:nvPr/>
        </p:nvSpPr>
        <p:spPr>
          <a:xfrm>
            <a:off x="6661722" y="3875700"/>
            <a:ext cx="2232900" cy="900300"/>
          </a:xfrm>
          <a:prstGeom prst="rect">
            <a:avLst/>
          </a:prstGeom>
          <a:noFill/>
          <a:ln w="28575" cap="flat" cmpd="sng">
            <a:solidFill>
              <a:srgbClr val="1F3864"/>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2"/>
                </a:solidFill>
                <a:latin typeface="Calibri"/>
                <a:ea typeface="Calibri"/>
                <a:cs typeface="Calibri"/>
                <a:sym typeface="Calibri"/>
              </a:rPr>
              <a:t>Right heart catheterization</a:t>
            </a:r>
            <a:endParaRPr sz="1100"/>
          </a:p>
          <a:p>
            <a:pPr marL="0" marR="0" lvl="0" indent="0" algn="ctr" rtl="0">
              <a:spcBef>
                <a:spcPts val="0"/>
              </a:spcBef>
              <a:spcAft>
                <a:spcPts val="0"/>
              </a:spcAft>
              <a:buNone/>
            </a:pPr>
            <a:r>
              <a:rPr lang="en" sz="1800" b="1">
                <a:solidFill>
                  <a:schemeClr val="dk2"/>
                </a:solidFill>
                <a:latin typeface="Calibri"/>
                <a:ea typeface="Calibri"/>
                <a:cs typeface="Calibri"/>
                <a:sym typeface="Calibri"/>
              </a:rPr>
              <a:t>(baseline /5-10 years)</a:t>
            </a:r>
            <a:endParaRPr sz="1100"/>
          </a:p>
        </p:txBody>
      </p:sp>
      <p:cxnSp>
        <p:nvCxnSpPr>
          <p:cNvPr id="872" name="Google Shape;872;p110"/>
          <p:cNvCxnSpPr/>
          <p:nvPr/>
        </p:nvCxnSpPr>
        <p:spPr>
          <a:xfrm>
            <a:off x="3590875" y="880173"/>
            <a:ext cx="0" cy="3907500"/>
          </a:xfrm>
          <a:prstGeom prst="straightConnector1">
            <a:avLst/>
          </a:prstGeom>
          <a:noFill/>
          <a:ln w="57150" cap="flat" cmpd="sng">
            <a:solidFill>
              <a:srgbClr val="D8D8D8"/>
            </a:solidFill>
            <a:prstDash val="solid"/>
            <a:miter lim="800000"/>
            <a:headEnd type="none" w="sm" len="sm"/>
            <a:tailEnd type="none" w="sm" len="sm"/>
          </a:ln>
        </p:spPr>
      </p:cxnSp>
      <p:sp>
        <p:nvSpPr>
          <p:cNvPr id="873" name="Google Shape;873;p110"/>
          <p:cNvSpPr/>
          <p:nvPr/>
        </p:nvSpPr>
        <p:spPr>
          <a:xfrm>
            <a:off x="6661722" y="2340029"/>
            <a:ext cx="2155800" cy="623100"/>
          </a:xfrm>
          <a:prstGeom prst="rect">
            <a:avLst/>
          </a:prstGeom>
          <a:noFill/>
          <a:ln w="28575" cap="flat" cmpd="sng">
            <a:solidFill>
              <a:srgbClr val="1F3864"/>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2"/>
                </a:solidFill>
                <a:latin typeface="Calibri"/>
                <a:ea typeface="Calibri"/>
                <a:cs typeface="Calibri"/>
                <a:sym typeface="Calibri"/>
              </a:rPr>
              <a:t>Holter monitor </a:t>
            </a:r>
            <a:endParaRPr sz="1100"/>
          </a:p>
          <a:p>
            <a:pPr marL="0" marR="0" lvl="0" indent="0" algn="ctr" rtl="0">
              <a:spcBef>
                <a:spcPts val="0"/>
              </a:spcBef>
              <a:spcAft>
                <a:spcPts val="0"/>
              </a:spcAft>
              <a:buNone/>
            </a:pPr>
            <a:r>
              <a:rPr lang="en" sz="1800" b="1">
                <a:solidFill>
                  <a:schemeClr val="dk2"/>
                </a:solidFill>
                <a:latin typeface="Calibri"/>
                <a:ea typeface="Calibri"/>
                <a:cs typeface="Calibri"/>
                <a:sym typeface="Calibri"/>
              </a:rPr>
              <a:t>(2-3 years)</a:t>
            </a:r>
            <a:endParaRPr sz="1800" b="1">
              <a:solidFill>
                <a:schemeClr val="dk2"/>
              </a:solidFill>
              <a:latin typeface="Calibri"/>
              <a:ea typeface="Calibri"/>
              <a:cs typeface="Calibri"/>
              <a:sym typeface="Calibri"/>
            </a:endParaRPr>
          </a:p>
        </p:txBody>
      </p:sp>
      <p:sp>
        <p:nvSpPr>
          <p:cNvPr id="874" name="Google Shape;874;p110"/>
          <p:cNvSpPr/>
          <p:nvPr/>
        </p:nvSpPr>
        <p:spPr>
          <a:xfrm>
            <a:off x="3461657" y="137695"/>
            <a:ext cx="25473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Heart failure</a:t>
            </a:r>
            <a:endParaRPr sz="3000" b="1" baseline="-25000">
              <a:solidFill>
                <a:srgbClr val="222A35"/>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111"/>
          <p:cNvPicPr preferRelativeResize="0"/>
          <p:nvPr/>
        </p:nvPicPr>
        <p:blipFill rotWithShape="1">
          <a:blip r:embed="rId3">
            <a:alphaModFix/>
          </a:blip>
          <a:srcRect/>
          <a:stretch/>
        </p:blipFill>
        <p:spPr>
          <a:xfrm>
            <a:off x="7562336" y="23837"/>
            <a:ext cx="1516789" cy="443262"/>
          </a:xfrm>
          <a:prstGeom prst="rect">
            <a:avLst/>
          </a:prstGeom>
          <a:noFill/>
          <a:ln>
            <a:noFill/>
          </a:ln>
        </p:spPr>
      </p:pic>
      <p:sp>
        <p:nvSpPr>
          <p:cNvPr id="881" name="Google Shape;881;p111"/>
          <p:cNvSpPr/>
          <p:nvPr/>
        </p:nvSpPr>
        <p:spPr>
          <a:xfrm>
            <a:off x="2651760" y="137695"/>
            <a:ext cx="41262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Heart failure</a:t>
            </a:r>
            <a:endParaRPr sz="3000" b="1" baseline="-25000">
              <a:solidFill>
                <a:srgbClr val="222A35"/>
              </a:solidFill>
              <a:latin typeface="Calibri"/>
              <a:ea typeface="Calibri"/>
              <a:cs typeface="Calibri"/>
              <a:sym typeface="Calibri"/>
            </a:endParaRPr>
          </a:p>
        </p:txBody>
      </p:sp>
      <p:pic>
        <p:nvPicPr>
          <p:cNvPr id="882" name="Google Shape;882;p111" descr="Chart, line chart&#10;&#10;Description automatically generated"/>
          <p:cNvPicPr preferRelativeResize="0"/>
          <p:nvPr/>
        </p:nvPicPr>
        <p:blipFill rotWithShape="1">
          <a:blip r:embed="rId4">
            <a:alphaModFix/>
          </a:blip>
          <a:srcRect/>
          <a:stretch/>
        </p:blipFill>
        <p:spPr>
          <a:xfrm>
            <a:off x="1621631" y="922419"/>
            <a:ext cx="5900739" cy="3727687"/>
          </a:xfrm>
          <a:prstGeom prst="rect">
            <a:avLst/>
          </a:prstGeom>
          <a:noFill/>
          <a:ln>
            <a:noFill/>
          </a:ln>
        </p:spPr>
      </p:pic>
      <p:sp>
        <p:nvSpPr>
          <p:cNvPr id="883" name="Google Shape;883;p111"/>
          <p:cNvSpPr/>
          <p:nvPr/>
        </p:nvSpPr>
        <p:spPr>
          <a:xfrm>
            <a:off x="5918548" y="4866501"/>
            <a:ext cx="33006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Gilljam T, et al. Open Heart 2019;6:e000858 </a:t>
            </a:r>
            <a:endParaRPr sz="9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12"/>
          <p:cNvSpPr/>
          <p:nvPr/>
        </p:nvSpPr>
        <p:spPr>
          <a:xfrm>
            <a:off x="2505365" y="159412"/>
            <a:ext cx="41334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222A35"/>
                </a:solidFill>
                <a:latin typeface="Comic Sans MS"/>
                <a:ea typeface="Comic Sans MS"/>
                <a:cs typeface="Comic Sans MS"/>
                <a:sym typeface="Comic Sans MS"/>
              </a:rPr>
              <a:t>Failing Fontan circulation</a:t>
            </a:r>
            <a:endParaRPr sz="1100"/>
          </a:p>
        </p:txBody>
      </p:sp>
      <p:sp>
        <p:nvSpPr>
          <p:cNvPr id="890" name="Google Shape;890;p112"/>
          <p:cNvSpPr/>
          <p:nvPr/>
        </p:nvSpPr>
        <p:spPr>
          <a:xfrm>
            <a:off x="303711" y="1153938"/>
            <a:ext cx="3360300" cy="3474000"/>
          </a:xfrm>
          <a:prstGeom prst="foldedCorner">
            <a:avLst>
              <a:gd name="adj" fmla="val 16667"/>
            </a:avLst>
          </a:prstGeom>
          <a:gradFill>
            <a:gsLst>
              <a:gs pos="0">
                <a:srgbClr val="004177"/>
              </a:gs>
              <a:gs pos="50000">
                <a:srgbClr val="005EAC"/>
              </a:gs>
              <a:gs pos="100000">
                <a:srgbClr val="0072CE"/>
              </a:gs>
            </a:gsLst>
            <a:lin ang="2700006" scaled="0"/>
          </a:gra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297000" rIns="68575" bIns="0" anchor="ctr" anchorCtr="1">
            <a:noAutofit/>
          </a:bodyPr>
          <a:lstStyle/>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Progressive venous congestion</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Peripheral oedema</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Ascites</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Protein-losing enteropathy</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Plastic bronchitis</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Cyanosis</a:t>
            </a:r>
            <a:endParaRPr sz="1100"/>
          </a:p>
          <a:p>
            <a:pPr marL="254000" marR="0" lvl="0" indent="-254000" algn="l" rtl="0">
              <a:lnSpc>
                <a:spcPct val="150000"/>
              </a:lnSpc>
              <a:spcBef>
                <a:spcPts val="0"/>
              </a:spcBef>
              <a:spcAft>
                <a:spcPts val="0"/>
              </a:spcAft>
              <a:buClr>
                <a:srgbClr val="FFFFFF"/>
              </a:buClr>
              <a:buSzPts val="1800"/>
              <a:buFont typeface="Noto Sans Symbols"/>
              <a:buChar char="▪"/>
            </a:pPr>
            <a:r>
              <a:rPr lang="en" sz="1800" b="1">
                <a:solidFill>
                  <a:srgbClr val="FFFFFF"/>
                </a:solidFill>
                <a:latin typeface="Calibri"/>
                <a:ea typeface="Calibri"/>
                <a:cs typeface="Calibri"/>
                <a:sym typeface="Calibri"/>
              </a:rPr>
              <a:t>Exercise intolerance</a:t>
            </a:r>
            <a:endParaRPr sz="1100"/>
          </a:p>
        </p:txBody>
      </p:sp>
      <p:sp>
        <p:nvSpPr>
          <p:cNvPr id="891" name="Google Shape;891;p112"/>
          <p:cNvSpPr txBox="1"/>
          <p:nvPr/>
        </p:nvSpPr>
        <p:spPr>
          <a:xfrm>
            <a:off x="822959" y="710577"/>
            <a:ext cx="23220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rgbClr val="1F3864"/>
                </a:solidFill>
                <a:latin typeface="Calibri"/>
                <a:ea typeface="Calibri"/>
                <a:cs typeface="Calibri"/>
                <a:sym typeface="Calibri"/>
              </a:rPr>
              <a:t>Clinical features</a:t>
            </a:r>
            <a:endParaRPr sz="1100"/>
          </a:p>
        </p:txBody>
      </p:sp>
      <p:pic>
        <p:nvPicPr>
          <p:cNvPr id="892" name="Google Shape;892;p112" descr="Aleksander exercise capacity.jpg"/>
          <p:cNvPicPr preferRelativeResize="0"/>
          <p:nvPr/>
        </p:nvPicPr>
        <p:blipFill rotWithShape="1">
          <a:blip r:embed="rId3">
            <a:alphaModFix/>
          </a:blip>
          <a:srcRect/>
          <a:stretch/>
        </p:blipFill>
        <p:spPr>
          <a:xfrm>
            <a:off x="4729582" y="781667"/>
            <a:ext cx="3519857" cy="4040733"/>
          </a:xfrm>
          <a:prstGeom prst="rect">
            <a:avLst/>
          </a:prstGeom>
          <a:noFill/>
          <a:ln>
            <a:noFill/>
          </a:ln>
          <a:effectLst>
            <a:outerShdw blurRad="292100" dist="139700" dir="2700000" algn="tl" rotWithShape="0">
              <a:srgbClr val="333333">
                <a:alpha val="64709"/>
              </a:srgbClr>
            </a:outerShdw>
          </a:effectLst>
        </p:spPr>
      </p:pic>
      <p:sp>
        <p:nvSpPr>
          <p:cNvPr id="893" name="Google Shape;893;p112"/>
          <p:cNvSpPr txBox="1"/>
          <p:nvPr/>
        </p:nvSpPr>
        <p:spPr>
          <a:xfrm>
            <a:off x="6232952" y="4866500"/>
            <a:ext cx="29112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rgbClr val="000000"/>
                </a:solidFill>
              </a:rPr>
              <a:t>Kempny et al. Eur Heart J. 201233:1386-96</a:t>
            </a:r>
            <a:endParaRPr sz="1300">
              <a:solidFill>
                <a:schemeClr val="dk1"/>
              </a:solidFill>
            </a:endParaRPr>
          </a:p>
        </p:txBody>
      </p:sp>
      <p:pic>
        <p:nvPicPr>
          <p:cNvPr id="894" name="Google Shape;894;p112"/>
          <p:cNvPicPr preferRelativeResize="0"/>
          <p:nvPr/>
        </p:nvPicPr>
        <p:blipFill rotWithShape="1">
          <a:blip r:embed="rId4">
            <a:alphaModFix/>
          </a:blip>
          <a:srcRect/>
          <a:stretch/>
        </p:blipFill>
        <p:spPr>
          <a:xfrm>
            <a:off x="7562336" y="23837"/>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3"/>
          <p:cNvSpPr/>
          <p:nvPr/>
        </p:nvSpPr>
        <p:spPr>
          <a:xfrm>
            <a:off x="1456150" y="165236"/>
            <a:ext cx="59469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222A35"/>
                </a:solidFill>
                <a:latin typeface="Comic Sans MS"/>
                <a:ea typeface="Comic Sans MS"/>
                <a:cs typeface="Comic Sans MS"/>
                <a:sym typeface="Comic Sans MS"/>
              </a:rPr>
              <a:t>HF medication in acquired heart disease</a:t>
            </a:r>
            <a:endParaRPr sz="1100"/>
          </a:p>
        </p:txBody>
      </p:sp>
      <p:pic>
        <p:nvPicPr>
          <p:cNvPr id="901" name="Google Shape;901;p113"/>
          <p:cNvPicPr preferRelativeResize="0"/>
          <p:nvPr/>
        </p:nvPicPr>
        <p:blipFill rotWithShape="1">
          <a:blip r:embed="rId3">
            <a:alphaModFix/>
          </a:blip>
          <a:srcRect/>
          <a:stretch/>
        </p:blipFill>
        <p:spPr>
          <a:xfrm>
            <a:off x="7636585" y="39340"/>
            <a:ext cx="1516789" cy="443262"/>
          </a:xfrm>
          <a:prstGeom prst="rect">
            <a:avLst/>
          </a:prstGeom>
          <a:noFill/>
          <a:ln>
            <a:noFill/>
          </a:ln>
        </p:spPr>
      </p:pic>
      <p:pic>
        <p:nvPicPr>
          <p:cNvPr id="902" name="Google Shape;902;p113"/>
          <p:cNvPicPr preferRelativeResize="0"/>
          <p:nvPr/>
        </p:nvPicPr>
        <p:blipFill rotWithShape="1">
          <a:blip r:embed="rId4">
            <a:alphaModFix/>
          </a:blip>
          <a:srcRect/>
          <a:stretch/>
        </p:blipFill>
        <p:spPr>
          <a:xfrm>
            <a:off x="1641114" y="650476"/>
            <a:ext cx="5688729" cy="4327789"/>
          </a:xfrm>
          <a:prstGeom prst="rect">
            <a:avLst/>
          </a:prstGeom>
          <a:noFill/>
          <a:ln>
            <a:noFill/>
          </a:ln>
        </p:spPr>
      </p:pic>
      <p:sp>
        <p:nvSpPr>
          <p:cNvPr id="903" name="Google Shape;903;p113"/>
          <p:cNvSpPr/>
          <p:nvPr/>
        </p:nvSpPr>
        <p:spPr>
          <a:xfrm>
            <a:off x="5572125" y="4866501"/>
            <a:ext cx="36471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McDonald M, et al. Can J Cardiol  2021;37:531-46</a:t>
            </a:r>
            <a:endParaRPr sz="9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114" descr="Academia to data science? Learn Python (or R), machine learning and other  stuff. | Darth vader, Darth vader meme, Finding yourself"/>
          <p:cNvPicPr preferRelativeResize="0"/>
          <p:nvPr/>
        </p:nvPicPr>
        <p:blipFill rotWithShape="1">
          <a:blip r:embed="rId3">
            <a:alphaModFix/>
          </a:blip>
          <a:srcRect/>
          <a:stretch/>
        </p:blipFill>
        <p:spPr>
          <a:xfrm>
            <a:off x="1315304" y="230608"/>
            <a:ext cx="6513391" cy="448121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Zoom Functions</a:t>
            </a:r>
            <a:endParaRPr>
              <a:solidFill>
                <a:srgbClr val="073763"/>
              </a:solidFill>
            </a:endParaRPr>
          </a:p>
          <a:p>
            <a:pPr marL="0" lvl="0" indent="0" algn="l" rtl="0">
              <a:spcBef>
                <a:spcPts val="0"/>
              </a:spcBef>
              <a:spcAft>
                <a:spcPts val="0"/>
              </a:spcAft>
              <a:buNone/>
            </a:pPr>
            <a:endParaRPr>
              <a:solidFill>
                <a:srgbClr val="073763"/>
              </a:solidFill>
            </a:endParaRPr>
          </a:p>
        </p:txBody>
      </p:sp>
      <p:sp>
        <p:nvSpPr>
          <p:cNvPr id="344" name="Google Shape;344;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Raise hand and reactions (emojis) for Breakout Sessions:</a:t>
            </a:r>
            <a:endParaRPr sz="1400">
              <a:solidFill>
                <a:srgbClr val="000000"/>
              </a:solidFill>
            </a:endParaRPr>
          </a:p>
          <a:p>
            <a:pPr marL="0" lvl="0" indent="0" algn="l" rtl="0">
              <a:spcBef>
                <a:spcPts val="0"/>
              </a:spcBef>
              <a:spcAft>
                <a:spcPts val="1200"/>
              </a:spcAft>
              <a:buNone/>
            </a:pPr>
            <a:endParaRPr/>
          </a:p>
        </p:txBody>
      </p:sp>
      <p:pic>
        <p:nvPicPr>
          <p:cNvPr id="345" name="Google Shape;345;p63"/>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346" name="Google Shape;346;p63"/>
          <p:cNvPicPr preferRelativeResize="0"/>
          <p:nvPr/>
        </p:nvPicPr>
        <p:blipFill>
          <a:blip r:embed="rId4">
            <a:alphaModFix/>
          </a:blip>
          <a:stretch>
            <a:fillRect/>
          </a:stretch>
        </p:blipFill>
        <p:spPr>
          <a:xfrm>
            <a:off x="1885513" y="1627325"/>
            <a:ext cx="5210175" cy="685800"/>
          </a:xfrm>
          <a:prstGeom prst="rect">
            <a:avLst/>
          </a:prstGeom>
          <a:noFill/>
          <a:ln>
            <a:noFill/>
          </a:ln>
        </p:spPr>
      </p:pic>
      <p:pic>
        <p:nvPicPr>
          <p:cNvPr id="347" name="Google Shape;347;p63"/>
          <p:cNvPicPr preferRelativeResize="0"/>
          <p:nvPr/>
        </p:nvPicPr>
        <p:blipFill>
          <a:blip r:embed="rId5">
            <a:alphaModFix/>
          </a:blip>
          <a:stretch>
            <a:fillRect/>
          </a:stretch>
        </p:blipFill>
        <p:spPr>
          <a:xfrm>
            <a:off x="1309675" y="2751250"/>
            <a:ext cx="6524625" cy="1695450"/>
          </a:xfrm>
          <a:prstGeom prst="rect">
            <a:avLst/>
          </a:prstGeom>
          <a:noFill/>
          <a:ln>
            <a:noFill/>
          </a:ln>
        </p:spPr>
      </p:pic>
      <p:sp>
        <p:nvSpPr>
          <p:cNvPr id="348" name="Google Shape;34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15"/>
          <p:cNvSpPr/>
          <p:nvPr/>
        </p:nvSpPr>
        <p:spPr>
          <a:xfrm>
            <a:off x="1456150" y="165236"/>
            <a:ext cx="59469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222A35"/>
                </a:solidFill>
                <a:latin typeface="Comic Sans MS"/>
                <a:ea typeface="Comic Sans MS"/>
                <a:cs typeface="Comic Sans MS"/>
                <a:sym typeface="Comic Sans MS"/>
              </a:rPr>
              <a:t>HF medication in Fontan circulation</a:t>
            </a:r>
            <a:endParaRPr sz="1100"/>
          </a:p>
        </p:txBody>
      </p:sp>
      <p:pic>
        <p:nvPicPr>
          <p:cNvPr id="915" name="Google Shape;915;p115"/>
          <p:cNvPicPr preferRelativeResize="0"/>
          <p:nvPr/>
        </p:nvPicPr>
        <p:blipFill rotWithShape="1">
          <a:blip r:embed="rId3">
            <a:alphaModFix/>
          </a:blip>
          <a:srcRect/>
          <a:stretch/>
        </p:blipFill>
        <p:spPr>
          <a:xfrm>
            <a:off x="7636585" y="39340"/>
            <a:ext cx="1516789" cy="443262"/>
          </a:xfrm>
          <a:prstGeom prst="rect">
            <a:avLst/>
          </a:prstGeom>
          <a:noFill/>
          <a:ln>
            <a:noFill/>
          </a:ln>
        </p:spPr>
      </p:pic>
      <p:pic>
        <p:nvPicPr>
          <p:cNvPr id="916" name="Google Shape;916;p115" descr="Buy Opinions Only Exist Because Of Lack Of Data: Blank Lined Journal -  6&quot;x9&quot; 120 Notebook Pages - Funny Gift for Computer Data Scientist and  Analyst Book Online at Low Prices in"/>
          <p:cNvPicPr preferRelativeResize="0"/>
          <p:nvPr/>
        </p:nvPicPr>
        <p:blipFill rotWithShape="1">
          <a:blip r:embed="rId4">
            <a:alphaModFix/>
          </a:blip>
          <a:srcRect/>
          <a:stretch/>
        </p:blipFill>
        <p:spPr>
          <a:xfrm>
            <a:off x="6086317" y="748923"/>
            <a:ext cx="2633443" cy="3948794"/>
          </a:xfrm>
          <a:prstGeom prst="rect">
            <a:avLst/>
          </a:prstGeom>
          <a:noFill/>
          <a:ln>
            <a:noFill/>
          </a:ln>
        </p:spPr>
      </p:pic>
      <p:pic>
        <p:nvPicPr>
          <p:cNvPr id="917" name="Google Shape;917;p115" descr="What I think whenever I see an experts opinion on Reddit. : r/funny"/>
          <p:cNvPicPr preferRelativeResize="0"/>
          <p:nvPr/>
        </p:nvPicPr>
        <p:blipFill rotWithShape="1">
          <a:blip r:embed="rId5">
            <a:alphaModFix/>
          </a:blip>
          <a:srcRect/>
          <a:stretch/>
        </p:blipFill>
        <p:spPr>
          <a:xfrm>
            <a:off x="560226" y="795761"/>
            <a:ext cx="5083691" cy="3901956"/>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116"/>
          <p:cNvPicPr preferRelativeResize="0"/>
          <p:nvPr/>
        </p:nvPicPr>
        <p:blipFill rotWithShape="1">
          <a:blip r:embed="rId3">
            <a:alphaModFix/>
          </a:blip>
          <a:srcRect/>
          <a:stretch/>
        </p:blipFill>
        <p:spPr>
          <a:xfrm>
            <a:off x="7636585" y="39340"/>
            <a:ext cx="1516789" cy="443262"/>
          </a:xfrm>
          <a:prstGeom prst="rect">
            <a:avLst/>
          </a:prstGeom>
          <a:noFill/>
          <a:ln>
            <a:noFill/>
          </a:ln>
        </p:spPr>
      </p:pic>
      <p:pic>
        <p:nvPicPr>
          <p:cNvPr id="923" name="Google Shape;923;p116" descr="Diagram&#10;&#10;Description automatically generated"/>
          <p:cNvPicPr preferRelativeResize="0"/>
          <p:nvPr/>
        </p:nvPicPr>
        <p:blipFill rotWithShape="1">
          <a:blip r:embed="rId4">
            <a:alphaModFix/>
          </a:blip>
          <a:srcRect/>
          <a:stretch/>
        </p:blipFill>
        <p:spPr>
          <a:xfrm>
            <a:off x="1085850" y="155036"/>
            <a:ext cx="6505015" cy="4672906"/>
          </a:xfrm>
          <a:prstGeom prst="rect">
            <a:avLst/>
          </a:prstGeom>
          <a:noFill/>
          <a:ln>
            <a:noFill/>
          </a:ln>
          <a:effectLst>
            <a:outerShdw blurRad="292100" dist="139700" dir="2700000" algn="tl" rotWithShape="0">
              <a:srgbClr val="333333">
                <a:alpha val="64709"/>
              </a:srgbClr>
            </a:outerShdw>
          </a:effectLst>
        </p:spPr>
      </p:pic>
      <p:sp>
        <p:nvSpPr>
          <p:cNvPr id="924" name="Google Shape;924;p116"/>
          <p:cNvSpPr/>
          <p:nvPr/>
        </p:nvSpPr>
        <p:spPr>
          <a:xfrm>
            <a:off x="5589270" y="4866501"/>
            <a:ext cx="36297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rgbClr val="5B616B"/>
                </a:solidFill>
                <a:latin typeface="Arial"/>
                <a:ea typeface="Arial"/>
                <a:cs typeface="Arial"/>
                <a:sym typeface="Arial"/>
              </a:rPr>
              <a:t>Nils P, et al. Can J Cardiol April 22,2022 - (In press)</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117" descr="What Next After The Interview? - Job Support 4 You"/>
          <p:cNvPicPr preferRelativeResize="0"/>
          <p:nvPr/>
        </p:nvPicPr>
        <p:blipFill rotWithShape="1">
          <a:blip r:embed="rId3">
            <a:alphaModFix/>
          </a:blip>
          <a:srcRect/>
          <a:stretch/>
        </p:blipFill>
        <p:spPr>
          <a:xfrm>
            <a:off x="0" y="0"/>
            <a:ext cx="9144000" cy="5143501"/>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118" descr="Heart transplant - Mayo Clinic"/>
          <p:cNvPicPr preferRelativeResize="0"/>
          <p:nvPr/>
        </p:nvPicPr>
        <p:blipFill rotWithShape="1">
          <a:blip r:embed="rId3">
            <a:alphaModFix/>
          </a:blip>
          <a:srcRect/>
          <a:stretch/>
        </p:blipFill>
        <p:spPr>
          <a:xfrm>
            <a:off x="1102995" y="299133"/>
            <a:ext cx="6938011" cy="4281367"/>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9"/>
          <p:cNvSpPr/>
          <p:nvPr/>
        </p:nvSpPr>
        <p:spPr>
          <a:xfrm>
            <a:off x="2499751" y="159412"/>
            <a:ext cx="4027800" cy="4851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222A35"/>
                </a:solidFill>
                <a:latin typeface="Comic Sans MS"/>
                <a:ea typeface="Comic Sans MS"/>
                <a:cs typeface="Comic Sans MS"/>
                <a:sym typeface="Comic Sans MS"/>
              </a:rPr>
              <a:t>Transplant survival</a:t>
            </a:r>
            <a:endParaRPr sz="1100"/>
          </a:p>
        </p:txBody>
      </p:sp>
      <p:sp>
        <p:nvSpPr>
          <p:cNvPr id="941" name="Google Shape;941;p119"/>
          <p:cNvSpPr/>
          <p:nvPr/>
        </p:nvSpPr>
        <p:spPr>
          <a:xfrm>
            <a:off x="6336647" y="4866501"/>
            <a:ext cx="28335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Shi WY, et al. Heart 2016;102:1120–26</a:t>
            </a:r>
            <a:endParaRPr sz="900"/>
          </a:p>
        </p:txBody>
      </p:sp>
      <p:pic>
        <p:nvPicPr>
          <p:cNvPr id="942" name="Google Shape;942;p119"/>
          <p:cNvPicPr preferRelativeResize="0"/>
          <p:nvPr/>
        </p:nvPicPr>
        <p:blipFill rotWithShape="1">
          <a:blip r:embed="rId3">
            <a:alphaModFix/>
          </a:blip>
          <a:srcRect/>
          <a:stretch/>
        </p:blipFill>
        <p:spPr>
          <a:xfrm>
            <a:off x="1113270" y="803235"/>
            <a:ext cx="6640064" cy="3895311"/>
          </a:xfrm>
          <a:prstGeom prst="rect">
            <a:avLst/>
          </a:prstGeom>
          <a:noFill/>
          <a:ln>
            <a:noFill/>
          </a:ln>
          <a:effectLst>
            <a:outerShdw blurRad="292100" dist="139700" dir="2700000" algn="tl" rotWithShape="0">
              <a:srgbClr val="333333">
                <a:alpha val="64709"/>
              </a:srgbClr>
            </a:outerShdw>
          </a:effectLst>
        </p:spPr>
      </p:pic>
      <p:pic>
        <p:nvPicPr>
          <p:cNvPr id="943" name="Google Shape;943;p119"/>
          <p:cNvPicPr preferRelativeResize="0"/>
          <p:nvPr/>
        </p:nvPicPr>
        <p:blipFill rotWithShape="1">
          <a:blip r:embed="rId4">
            <a:alphaModFix/>
          </a:blip>
          <a:srcRect/>
          <a:stretch/>
        </p:blipFill>
        <p:spPr>
          <a:xfrm>
            <a:off x="7562336" y="23837"/>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8"/>
        <p:cNvGrpSpPr/>
        <p:nvPr/>
      </p:nvGrpSpPr>
      <p:grpSpPr>
        <a:xfrm>
          <a:off x="0" y="0"/>
          <a:ext cx="0" cy="0"/>
          <a:chOff x="0" y="0"/>
          <a:chExt cx="0" cy="0"/>
        </a:xfrm>
      </p:grpSpPr>
      <p:pic>
        <p:nvPicPr>
          <p:cNvPr id="949" name="Google Shape;949;p120" descr="Simple Advice on How to Eat Healthy"/>
          <p:cNvPicPr preferRelativeResize="0"/>
          <p:nvPr/>
        </p:nvPicPr>
        <p:blipFill rotWithShape="1">
          <a:blip r:embed="rId3">
            <a:alphaModFix/>
          </a:blip>
          <a:srcRect t="17136" b="39390"/>
          <a:stretch/>
        </p:blipFill>
        <p:spPr>
          <a:xfrm>
            <a:off x="3370077" y="182"/>
            <a:ext cx="5773923" cy="2510029"/>
          </a:xfrm>
          <a:custGeom>
            <a:avLst/>
            <a:gdLst/>
            <a:ahLst/>
            <a:cxnLst/>
            <a:rect l="l" t="t" r="r" b="b"/>
            <a:pathLst>
              <a:path w="7698564" h="3346705" extrusionOk="0">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ln>
            <a:noFill/>
          </a:ln>
        </p:spPr>
      </p:pic>
      <p:pic>
        <p:nvPicPr>
          <p:cNvPr id="950" name="Google Shape;950;p120" descr="Want to be fit? Workout before breakfast | MorungExpress | morungexpress.com"/>
          <p:cNvPicPr preferRelativeResize="0"/>
          <p:nvPr/>
        </p:nvPicPr>
        <p:blipFill rotWithShape="1">
          <a:blip r:embed="rId4">
            <a:alphaModFix/>
          </a:blip>
          <a:srcRect b="219"/>
          <a:stretch/>
        </p:blipFill>
        <p:spPr>
          <a:xfrm>
            <a:off x="15" y="8"/>
            <a:ext cx="4394848" cy="2510029"/>
          </a:xfrm>
          <a:custGeom>
            <a:avLst/>
            <a:gdLst/>
            <a:ahLst/>
            <a:cxnLst/>
            <a:rect l="l" t="t" r="r" b="b"/>
            <a:pathLst>
              <a:path w="5859797" h="3346705" extrusionOk="0">
                <a:moveTo>
                  <a:pt x="0" y="0"/>
                </a:moveTo>
                <a:lnTo>
                  <a:pt x="5859797" y="0"/>
                </a:lnTo>
                <a:lnTo>
                  <a:pt x="4309834" y="3346705"/>
                </a:lnTo>
                <a:lnTo>
                  <a:pt x="4304257" y="3346705"/>
                </a:lnTo>
                <a:lnTo>
                  <a:pt x="3238029" y="3346705"/>
                </a:lnTo>
                <a:lnTo>
                  <a:pt x="0" y="3346705"/>
                </a:lnTo>
                <a:close/>
              </a:path>
            </a:pathLst>
          </a:custGeom>
          <a:noFill/>
          <a:ln>
            <a:noFill/>
          </a:ln>
        </p:spPr>
      </p:pic>
      <p:pic>
        <p:nvPicPr>
          <p:cNvPr id="951" name="Google Shape;951;p120" descr="Do not smoke sign Royalty Free Vector Image - VectorStock"/>
          <p:cNvPicPr preferRelativeResize="0"/>
          <p:nvPr/>
        </p:nvPicPr>
        <p:blipFill rotWithShape="1">
          <a:blip r:embed="rId5">
            <a:alphaModFix/>
          </a:blip>
          <a:srcRect t="23913" b="22979"/>
          <a:stretch/>
        </p:blipFill>
        <p:spPr>
          <a:xfrm>
            <a:off x="4762567" y="2633471"/>
            <a:ext cx="4381433" cy="2510029"/>
          </a:xfrm>
          <a:custGeom>
            <a:avLst/>
            <a:gdLst/>
            <a:ahLst/>
            <a:cxnLst/>
            <a:rect l="l" t="t" r="r" b="b"/>
            <a:pathLst>
              <a:path w="5841911" h="3346705" extrusionOk="0">
                <a:moveTo>
                  <a:pt x="1549963" y="0"/>
                </a:moveTo>
                <a:lnTo>
                  <a:pt x="1555540" y="0"/>
                </a:lnTo>
                <a:lnTo>
                  <a:pt x="2621768" y="0"/>
                </a:lnTo>
                <a:lnTo>
                  <a:pt x="5841911" y="0"/>
                </a:lnTo>
                <a:lnTo>
                  <a:pt x="5841911" y="3346705"/>
                </a:lnTo>
                <a:lnTo>
                  <a:pt x="0" y="3346705"/>
                </a:lnTo>
                <a:close/>
              </a:path>
            </a:pathLst>
          </a:custGeom>
          <a:noFill/>
          <a:ln>
            <a:noFill/>
          </a:ln>
        </p:spPr>
      </p:pic>
      <p:pic>
        <p:nvPicPr>
          <p:cNvPr id="952" name="Google Shape;952;p120" descr="Watch Your Weight Image &amp; Photo (Free Trial) | Bigstock"/>
          <p:cNvPicPr preferRelativeResize="0"/>
          <p:nvPr/>
        </p:nvPicPr>
        <p:blipFill rotWithShape="1">
          <a:blip r:embed="rId6">
            <a:alphaModFix/>
          </a:blip>
          <a:srcRect t="15118" b="18717"/>
          <a:stretch/>
        </p:blipFill>
        <p:spPr>
          <a:xfrm>
            <a:off x="15" y="2633471"/>
            <a:ext cx="5773923" cy="2510029"/>
          </a:xfrm>
          <a:custGeom>
            <a:avLst/>
            <a:gdLst/>
            <a:ahLst/>
            <a:cxnLst/>
            <a:rect l="l" t="t" r="r" b="b"/>
            <a:pathLst>
              <a:path w="7698564" h="3346705" extrusionOk="0">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21" descr="A screenshot of a social media post&#10;&#10;Description automatically generated"/>
          <p:cNvPicPr preferRelativeResize="0"/>
          <p:nvPr/>
        </p:nvPicPr>
        <p:blipFill rotWithShape="1">
          <a:blip r:embed="rId3">
            <a:alphaModFix/>
          </a:blip>
          <a:srcRect/>
          <a:stretch/>
        </p:blipFill>
        <p:spPr>
          <a:xfrm>
            <a:off x="389916" y="177440"/>
            <a:ext cx="8364166" cy="4531756"/>
          </a:xfrm>
          <a:prstGeom prst="rect">
            <a:avLst/>
          </a:prstGeom>
          <a:noFill/>
          <a:ln>
            <a:noFill/>
          </a:ln>
        </p:spPr>
      </p:pic>
      <p:sp>
        <p:nvSpPr>
          <p:cNvPr id="959" name="Google Shape;959;p121"/>
          <p:cNvSpPr/>
          <p:nvPr/>
        </p:nvSpPr>
        <p:spPr>
          <a:xfrm>
            <a:off x="5566410" y="4866501"/>
            <a:ext cx="36183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rgbClr val="5B616B"/>
                </a:solidFill>
                <a:latin typeface="Arial"/>
                <a:ea typeface="Arial"/>
                <a:cs typeface="Arial"/>
                <a:sym typeface="Arial"/>
              </a:rPr>
              <a:t>Laflamme  E, et al. Can J Cardiol  2019;35:1631-34</a:t>
            </a:r>
            <a:endParaRPr sz="9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122" descr="A picture containing mirror, table, hat&#10;&#10;Description automatically generated"/>
          <p:cNvPicPr preferRelativeResize="0"/>
          <p:nvPr/>
        </p:nvPicPr>
        <p:blipFill rotWithShape="1">
          <a:blip r:embed="rId3">
            <a:alphaModFix/>
          </a:blip>
          <a:srcRect/>
          <a:stretch/>
        </p:blipFill>
        <p:spPr>
          <a:xfrm>
            <a:off x="66767" y="1720603"/>
            <a:ext cx="3088114" cy="2469017"/>
          </a:xfrm>
          <a:prstGeom prst="rect">
            <a:avLst/>
          </a:prstGeom>
          <a:noFill/>
          <a:ln>
            <a:noFill/>
          </a:ln>
        </p:spPr>
      </p:pic>
      <p:sp>
        <p:nvSpPr>
          <p:cNvPr id="965" name="Google Shape;965;p122"/>
          <p:cNvSpPr txBox="1"/>
          <p:nvPr/>
        </p:nvSpPr>
        <p:spPr>
          <a:xfrm>
            <a:off x="5692911" y="4842664"/>
            <a:ext cx="34512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Tellez L et al. Ann Hepatol 2018;17(2):192–204 </a:t>
            </a:r>
            <a:endParaRPr sz="900"/>
          </a:p>
        </p:txBody>
      </p:sp>
      <p:sp>
        <p:nvSpPr>
          <p:cNvPr id="966" name="Google Shape;966;p122"/>
          <p:cNvSpPr/>
          <p:nvPr/>
        </p:nvSpPr>
        <p:spPr>
          <a:xfrm>
            <a:off x="3461657" y="137695"/>
            <a:ext cx="25473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The liver</a:t>
            </a:r>
            <a:endParaRPr sz="3000" b="1" baseline="-25000">
              <a:solidFill>
                <a:srgbClr val="222A35"/>
              </a:solidFill>
              <a:latin typeface="Calibri"/>
              <a:ea typeface="Calibri"/>
              <a:cs typeface="Calibri"/>
              <a:sym typeface="Calibri"/>
            </a:endParaRPr>
          </a:p>
        </p:txBody>
      </p:sp>
      <p:pic>
        <p:nvPicPr>
          <p:cNvPr id="967" name="Google Shape;967;p122" descr="A close up of a map&#10;&#10;Description automatically generated"/>
          <p:cNvPicPr preferRelativeResize="0"/>
          <p:nvPr/>
        </p:nvPicPr>
        <p:blipFill rotWithShape="1">
          <a:blip r:embed="rId4">
            <a:alphaModFix/>
          </a:blip>
          <a:srcRect/>
          <a:stretch/>
        </p:blipFill>
        <p:spPr>
          <a:xfrm>
            <a:off x="3366393" y="1340160"/>
            <a:ext cx="5546301" cy="3229905"/>
          </a:xfrm>
          <a:prstGeom prst="rect">
            <a:avLst/>
          </a:prstGeom>
          <a:noFill/>
          <a:ln>
            <a:noFill/>
          </a:ln>
          <a:effectLst>
            <a:outerShdw blurRad="292100" dist="139700" dir="2700000" algn="tl" rotWithShape="0">
              <a:srgbClr val="333333">
                <a:alpha val="64709"/>
              </a:srgbClr>
            </a:outerShdw>
          </a:effectLst>
        </p:spPr>
      </p:pic>
      <p:pic>
        <p:nvPicPr>
          <p:cNvPr id="968" name="Google Shape;968;p122"/>
          <p:cNvPicPr preferRelativeResize="0"/>
          <p:nvPr/>
        </p:nvPicPr>
        <p:blipFill rotWithShape="1">
          <a:blip r:embed="rId5">
            <a:alphaModFix/>
          </a:blip>
          <a:srcRect/>
          <a:stretch/>
        </p:blipFill>
        <p:spPr>
          <a:xfrm>
            <a:off x="7562336" y="23837"/>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23"/>
          <p:cNvSpPr/>
          <p:nvPr/>
        </p:nvSpPr>
        <p:spPr>
          <a:xfrm>
            <a:off x="2767692" y="145405"/>
            <a:ext cx="36087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Hepatic dysfunction</a:t>
            </a:r>
            <a:endParaRPr sz="3000" b="1" baseline="-25000">
              <a:solidFill>
                <a:srgbClr val="222A35"/>
              </a:solidFill>
              <a:latin typeface="Calibri"/>
              <a:ea typeface="Calibri"/>
              <a:cs typeface="Calibri"/>
              <a:sym typeface="Calibri"/>
            </a:endParaRPr>
          </a:p>
        </p:txBody>
      </p:sp>
      <p:pic>
        <p:nvPicPr>
          <p:cNvPr id="974" name="Google Shape;974;p123"/>
          <p:cNvPicPr preferRelativeResize="0"/>
          <p:nvPr/>
        </p:nvPicPr>
        <p:blipFill rotWithShape="1">
          <a:blip r:embed="rId3">
            <a:alphaModFix/>
          </a:blip>
          <a:srcRect/>
          <a:stretch/>
        </p:blipFill>
        <p:spPr>
          <a:xfrm>
            <a:off x="7562336" y="23837"/>
            <a:ext cx="1516789" cy="443262"/>
          </a:xfrm>
          <a:prstGeom prst="rect">
            <a:avLst/>
          </a:prstGeom>
          <a:noFill/>
          <a:ln>
            <a:noFill/>
          </a:ln>
        </p:spPr>
      </p:pic>
      <p:pic>
        <p:nvPicPr>
          <p:cNvPr id="975" name="Google Shape;975;p123" descr="Graphical user interface, diagram, text, application, email&#10;&#10;Description automatically generated"/>
          <p:cNvPicPr preferRelativeResize="0"/>
          <p:nvPr/>
        </p:nvPicPr>
        <p:blipFill rotWithShape="1">
          <a:blip r:embed="rId4">
            <a:alphaModFix/>
          </a:blip>
          <a:srcRect l="3586"/>
          <a:stretch/>
        </p:blipFill>
        <p:spPr>
          <a:xfrm>
            <a:off x="880109" y="857860"/>
            <a:ext cx="7383779" cy="3876675"/>
          </a:xfrm>
          <a:prstGeom prst="rect">
            <a:avLst/>
          </a:prstGeom>
          <a:noFill/>
          <a:ln>
            <a:noFill/>
          </a:ln>
          <a:effectLst>
            <a:outerShdw blurRad="292100" dist="139700" dir="2700000" algn="tl" rotWithShape="0">
              <a:srgbClr val="333333">
                <a:alpha val="64709"/>
              </a:srgbClr>
            </a:outerShdw>
          </a:effectLst>
        </p:spPr>
      </p:pic>
      <p:sp>
        <p:nvSpPr>
          <p:cNvPr id="976" name="Google Shape;976;p123"/>
          <p:cNvSpPr txBox="1"/>
          <p:nvPr/>
        </p:nvSpPr>
        <p:spPr>
          <a:xfrm>
            <a:off x="6261577" y="4859596"/>
            <a:ext cx="2817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Kogiso T, et al. Sci Rep. 2020;10:21742</a:t>
            </a:r>
            <a:endParaRPr sz="11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124" descr="Diagram&#10;&#10;Description automatically generated"/>
          <p:cNvPicPr preferRelativeResize="0"/>
          <p:nvPr/>
        </p:nvPicPr>
        <p:blipFill rotWithShape="1">
          <a:blip r:embed="rId3">
            <a:alphaModFix/>
          </a:blip>
          <a:srcRect l="7011"/>
          <a:stretch/>
        </p:blipFill>
        <p:spPr>
          <a:xfrm>
            <a:off x="1383030" y="191087"/>
            <a:ext cx="6974205" cy="4761328"/>
          </a:xfrm>
          <a:prstGeom prst="rect">
            <a:avLst/>
          </a:prstGeom>
          <a:noFill/>
          <a:ln>
            <a:noFill/>
          </a:ln>
        </p:spPr>
      </p:pic>
      <p:sp>
        <p:nvSpPr>
          <p:cNvPr id="982" name="Google Shape;982;p124"/>
          <p:cNvSpPr txBox="1"/>
          <p:nvPr/>
        </p:nvSpPr>
        <p:spPr>
          <a:xfrm>
            <a:off x="6261577" y="4859596"/>
            <a:ext cx="2817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Kogiso T, et al. Sci Rep. 2020;10:21742</a:t>
            </a:r>
            <a:endParaRPr sz="11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Zoom Functions</a:t>
            </a:r>
            <a:endParaRPr>
              <a:solidFill>
                <a:srgbClr val="073763"/>
              </a:solidFill>
            </a:endParaRPr>
          </a:p>
          <a:p>
            <a:pPr marL="0" lvl="0" indent="0" algn="l" rtl="0">
              <a:spcBef>
                <a:spcPts val="0"/>
              </a:spcBef>
              <a:spcAft>
                <a:spcPts val="0"/>
              </a:spcAft>
              <a:buNone/>
            </a:pPr>
            <a:endParaRPr/>
          </a:p>
        </p:txBody>
      </p:sp>
      <p:sp>
        <p:nvSpPr>
          <p:cNvPr id="354" name="Google Shape;354;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Live captioning:</a:t>
            </a:r>
            <a:endParaRPr sz="1400">
              <a:solidFill>
                <a:srgbClr val="000000"/>
              </a:solidFill>
            </a:endParaRPr>
          </a:p>
          <a:p>
            <a:pPr marL="0" lvl="0" indent="0" algn="l" rtl="0">
              <a:spcBef>
                <a:spcPts val="0"/>
              </a:spcBef>
              <a:spcAft>
                <a:spcPts val="1200"/>
              </a:spcAft>
              <a:buNone/>
            </a:pPr>
            <a:endParaRPr/>
          </a:p>
        </p:txBody>
      </p:sp>
      <p:pic>
        <p:nvPicPr>
          <p:cNvPr id="355" name="Google Shape;355;p64"/>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356" name="Google Shape;356;p64"/>
          <p:cNvPicPr preferRelativeResize="0"/>
          <p:nvPr/>
        </p:nvPicPr>
        <p:blipFill rotWithShape="1">
          <a:blip r:embed="rId4">
            <a:alphaModFix/>
          </a:blip>
          <a:srcRect t="92061" r="4370"/>
          <a:stretch/>
        </p:blipFill>
        <p:spPr>
          <a:xfrm>
            <a:off x="-45650" y="2645062"/>
            <a:ext cx="9235301" cy="431225"/>
          </a:xfrm>
          <a:prstGeom prst="rect">
            <a:avLst/>
          </a:prstGeom>
          <a:noFill/>
          <a:ln>
            <a:noFill/>
          </a:ln>
        </p:spPr>
      </p:pic>
      <p:cxnSp>
        <p:nvCxnSpPr>
          <p:cNvPr id="357" name="Google Shape;357;p64"/>
          <p:cNvCxnSpPr/>
          <p:nvPr/>
        </p:nvCxnSpPr>
        <p:spPr>
          <a:xfrm>
            <a:off x="5157225" y="2180850"/>
            <a:ext cx="603600" cy="534900"/>
          </a:xfrm>
          <a:prstGeom prst="straightConnector1">
            <a:avLst/>
          </a:prstGeom>
          <a:noFill/>
          <a:ln w="28575" cap="flat" cmpd="sng">
            <a:solidFill>
              <a:srgbClr val="FF0000"/>
            </a:solidFill>
            <a:prstDash val="solid"/>
            <a:round/>
            <a:headEnd type="none" w="med" len="med"/>
            <a:tailEnd type="triangle" w="med" len="med"/>
          </a:ln>
        </p:spPr>
      </p:cxnSp>
      <p:sp>
        <p:nvSpPr>
          <p:cNvPr id="358" name="Google Shape;358;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7"/>
        <p:cNvGrpSpPr/>
        <p:nvPr/>
      </p:nvGrpSpPr>
      <p:grpSpPr>
        <a:xfrm>
          <a:off x="0" y="0"/>
          <a:ext cx="0" cy="0"/>
          <a:chOff x="0" y="0"/>
          <a:chExt cx="0" cy="0"/>
        </a:xfrm>
      </p:grpSpPr>
      <p:sp>
        <p:nvSpPr>
          <p:cNvPr id="988" name="Google Shape;988;p12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989" name="Google Shape;989;p125" descr="Watch Your Weight Image &amp; Photo (Free Trial) | Bigstock"/>
          <p:cNvPicPr preferRelativeResize="0"/>
          <p:nvPr/>
        </p:nvPicPr>
        <p:blipFill rotWithShape="1">
          <a:blip r:embed="rId3">
            <a:alphaModFix/>
          </a:blip>
          <a:srcRect t="16879" b="20487"/>
          <a:stretch/>
        </p:blipFill>
        <p:spPr>
          <a:xfrm>
            <a:off x="15" y="8"/>
            <a:ext cx="5411551" cy="2226978"/>
          </a:xfrm>
          <a:custGeom>
            <a:avLst/>
            <a:gdLst/>
            <a:ahLst/>
            <a:cxnLst/>
            <a:rect l="l" t="t" r="r" b="b"/>
            <a:pathLst>
              <a:path w="7215401" h="2969304" extrusionOk="0">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990" name="Google Shape;990;p125" descr="Simple Advice on How to Eat Healthy"/>
          <p:cNvPicPr preferRelativeResize="0"/>
          <p:nvPr/>
        </p:nvPicPr>
        <p:blipFill rotWithShape="1">
          <a:blip r:embed="rId4">
            <a:alphaModFix/>
          </a:blip>
          <a:srcRect t="10328" b="32577"/>
          <a:stretch/>
        </p:blipFill>
        <p:spPr>
          <a:xfrm>
            <a:off x="4216675" y="8"/>
            <a:ext cx="4927327" cy="2813050"/>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991" name="Google Shape;991;p125" descr="Moderation programs — Drinker's Helper - quit drinking app"/>
          <p:cNvPicPr preferRelativeResize="0"/>
          <p:nvPr/>
        </p:nvPicPr>
        <p:blipFill rotWithShape="1">
          <a:blip r:embed="rId5">
            <a:alphaModFix/>
          </a:blip>
          <a:srcRect t="17552" b="26724"/>
          <a:stretch/>
        </p:blipFill>
        <p:spPr>
          <a:xfrm>
            <a:off x="3136508" y="2915921"/>
            <a:ext cx="6007493" cy="2227580"/>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992" name="Google Shape;992;p125" descr="Want to be fit? Workout before breakfast | MorungExpress | morungexpress.com"/>
          <p:cNvPicPr preferRelativeResize="0"/>
          <p:nvPr/>
        </p:nvPicPr>
        <p:blipFill rotWithShape="1">
          <a:blip r:embed="rId6">
            <a:alphaModFix/>
          </a:blip>
          <a:srcRect r="5258"/>
          <a:stretch/>
        </p:blipFill>
        <p:spPr>
          <a:xfrm>
            <a:off x="1" y="2329848"/>
            <a:ext cx="4657165" cy="2813652"/>
          </a:xfrm>
          <a:custGeom>
            <a:avLst/>
            <a:gdLst/>
            <a:ahLst/>
            <a:cxnLst/>
            <a:rect l="l" t="t" r="r" b="b"/>
            <a:pathLst>
              <a:path w="6209553" h="3751536" extrusionOk="0">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26"/>
          <p:cNvSpPr txBox="1"/>
          <p:nvPr/>
        </p:nvSpPr>
        <p:spPr>
          <a:xfrm>
            <a:off x="1982109" y="1183354"/>
            <a:ext cx="3114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98" name="Google Shape;998;p126"/>
          <p:cNvPicPr preferRelativeResize="0"/>
          <p:nvPr/>
        </p:nvPicPr>
        <p:blipFill rotWithShape="1">
          <a:blip r:embed="rId3">
            <a:alphaModFix/>
          </a:blip>
          <a:srcRect/>
          <a:stretch/>
        </p:blipFill>
        <p:spPr>
          <a:xfrm>
            <a:off x="7562336" y="23837"/>
            <a:ext cx="1516789" cy="443262"/>
          </a:xfrm>
          <a:prstGeom prst="rect">
            <a:avLst/>
          </a:prstGeom>
          <a:noFill/>
          <a:ln>
            <a:noFill/>
          </a:ln>
        </p:spPr>
      </p:pic>
      <p:pic>
        <p:nvPicPr>
          <p:cNvPr id="999" name="Google Shape;999;p126"/>
          <p:cNvPicPr preferRelativeResize="0"/>
          <p:nvPr/>
        </p:nvPicPr>
        <p:blipFill rotWithShape="1">
          <a:blip r:embed="rId4">
            <a:alphaModFix/>
          </a:blip>
          <a:srcRect/>
          <a:stretch/>
        </p:blipFill>
        <p:spPr>
          <a:xfrm>
            <a:off x="1196726" y="467100"/>
            <a:ext cx="6987154" cy="4401907"/>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27"/>
          <p:cNvSpPr txBox="1"/>
          <p:nvPr/>
        </p:nvSpPr>
        <p:spPr>
          <a:xfrm>
            <a:off x="1982109" y="1183354"/>
            <a:ext cx="3114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05" name="Google Shape;1005;p127"/>
          <p:cNvSpPr txBox="1"/>
          <p:nvPr/>
        </p:nvSpPr>
        <p:spPr>
          <a:xfrm>
            <a:off x="2610441" y="1092948"/>
            <a:ext cx="3117600" cy="3809700"/>
          </a:xfrm>
          <a:prstGeom prst="rect">
            <a:avLst/>
          </a:prstGeom>
          <a:noFill/>
          <a:ln w="38100" cap="flat" cmpd="sng">
            <a:solidFill>
              <a:srgbClr val="222A35"/>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rgbClr val="EBE9E9"/>
                </a:solidFill>
                <a:latin typeface="Comic Sans MS"/>
                <a:ea typeface="Comic Sans MS"/>
                <a:cs typeface="Comic Sans MS"/>
                <a:sym typeface="Comic Sans MS"/>
              </a:rPr>
              <a:t>LABORATORY TESTING</a:t>
            </a:r>
            <a:endParaRPr sz="1100"/>
          </a:p>
          <a:p>
            <a:pPr marL="0" marR="0" lvl="0" indent="266700" algn="l" rtl="0">
              <a:spcBef>
                <a:spcPts val="900"/>
              </a:spcBef>
              <a:spcAft>
                <a:spcPts val="0"/>
              </a:spcAft>
              <a:buNone/>
            </a:pPr>
            <a:r>
              <a:rPr lang="en" sz="1400" b="1">
                <a:solidFill>
                  <a:srgbClr val="323F4F"/>
                </a:solidFill>
                <a:latin typeface="Comic Sans MS"/>
                <a:ea typeface="Comic Sans MS"/>
                <a:cs typeface="Comic Sans MS"/>
                <a:sym typeface="Comic Sans MS"/>
              </a:rPr>
              <a:t>Direct parameters </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Urea</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Creatinine</a:t>
            </a:r>
            <a:endParaRPr sz="1400">
              <a:solidFill>
                <a:srgbClr val="323F4F"/>
              </a:solidFill>
              <a:latin typeface="Comic Sans MS"/>
              <a:ea typeface="Comic Sans MS"/>
              <a:cs typeface="Comic Sans MS"/>
              <a:sym typeface="Comic Sans MS"/>
            </a:endParaRPr>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Creatinine clearance (24h urine)</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Albumin</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Cystatin C</a:t>
            </a:r>
            <a:endParaRPr sz="1100"/>
          </a:p>
          <a:p>
            <a:pPr marL="0" marR="0" lvl="0" indent="266700" algn="l" rtl="0">
              <a:spcBef>
                <a:spcPts val="900"/>
              </a:spcBef>
              <a:spcAft>
                <a:spcPts val="0"/>
              </a:spcAft>
              <a:buNone/>
            </a:pPr>
            <a:r>
              <a:rPr lang="en" sz="1400" b="1">
                <a:solidFill>
                  <a:srgbClr val="323F4F"/>
                </a:solidFill>
                <a:latin typeface="Comic Sans MS"/>
                <a:ea typeface="Comic Sans MS"/>
                <a:cs typeface="Comic Sans MS"/>
                <a:sym typeface="Comic Sans MS"/>
              </a:rPr>
              <a:t>Calculated parameters</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eGFR</a:t>
            </a:r>
            <a:endParaRPr sz="1400">
              <a:solidFill>
                <a:srgbClr val="323F4F"/>
              </a:solidFill>
              <a:latin typeface="Comic Sans MS"/>
              <a:ea typeface="Comic Sans MS"/>
              <a:cs typeface="Comic Sans MS"/>
              <a:sym typeface="Comic Sans MS"/>
            </a:endParaRPr>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Urine albumin/Cr ratio (uACR)</a:t>
            </a:r>
            <a:endParaRPr sz="1100"/>
          </a:p>
          <a:p>
            <a:pPr marL="0" marR="0" lvl="0" indent="406400" algn="l" rtl="0">
              <a:spcBef>
                <a:spcPts val="900"/>
              </a:spcBef>
              <a:spcAft>
                <a:spcPts val="0"/>
              </a:spcAft>
              <a:buNone/>
            </a:pPr>
            <a:r>
              <a:rPr lang="en" sz="1400">
                <a:solidFill>
                  <a:srgbClr val="323F4F"/>
                </a:solidFill>
                <a:latin typeface="Comic Sans MS"/>
                <a:ea typeface="Comic Sans MS"/>
                <a:cs typeface="Comic Sans MS"/>
                <a:sym typeface="Comic Sans MS"/>
              </a:rPr>
              <a:t>BUN</a:t>
            </a:r>
            <a:endParaRPr sz="1100"/>
          </a:p>
        </p:txBody>
      </p:sp>
      <p:sp>
        <p:nvSpPr>
          <p:cNvPr id="1006" name="Google Shape;1006;p127"/>
          <p:cNvSpPr txBox="1"/>
          <p:nvPr/>
        </p:nvSpPr>
        <p:spPr>
          <a:xfrm>
            <a:off x="6059425" y="2156100"/>
            <a:ext cx="2891400" cy="831300"/>
          </a:xfrm>
          <a:prstGeom prst="rect">
            <a:avLst/>
          </a:prstGeom>
          <a:noFill/>
          <a:ln w="38100" cap="flat" cmpd="sng">
            <a:solidFill>
              <a:srgbClr val="FF0000"/>
            </a:solidFill>
            <a:prstDash val="solid"/>
            <a:round/>
            <a:headEnd type="none" w="sm" len="sm"/>
            <a:tailEnd type="none" w="sm" len="sm"/>
          </a:ln>
        </p:spPr>
        <p:txBody>
          <a:bodyPr spcFirstLastPara="1" wrap="square" lIns="68575" tIns="34275" rIns="68575" bIns="34275" anchor="t" anchorCtr="0">
            <a:spAutoFit/>
          </a:bodyPr>
          <a:lstStyle/>
          <a:p>
            <a:pPr marL="0" marR="0" lvl="0" indent="0" algn="just" rtl="0">
              <a:spcBef>
                <a:spcPts val="0"/>
              </a:spcBef>
              <a:spcAft>
                <a:spcPts val="0"/>
              </a:spcAft>
              <a:buNone/>
            </a:pPr>
            <a:r>
              <a:rPr lang="en" sz="1400" b="1">
                <a:solidFill>
                  <a:srgbClr val="C00000"/>
                </a:solidFill>
                <a:latin typeface="Calibri"/>
                <a:ea typeface="Calibri"/>
                <a:cs typeface="Calibri"/>
                <a:sym typeface="Calibri"/>
              </a:rPr>
              <a:t>Impaired eGFR - 10-15%  Fontan patients</a:t>
            </a:r>
            <a:endParaRPr sz="1100">
              <a:solidFill>
                <a:srgbClr val="C00000"/>
              </a:solidFill>
              <a:latin typeface="Calibri"/>
              <a:ea typeface="Calibri"/>
              <a:cs typeface="Calibri"/>
              <a:sym typeface="Calibri"/>
            </a:endParaRPr>
          </a:p>
          <a:p>
            <a:pPr marL="0" marR="0" lvl="0" indent="0" algn="just" rtl="0">
              <a:spcBef>
                <a:spcPts val="900"/>
              </a:spcBef>
              <a:spcAft>
                <a:spcPts val="0"/>
              </a:spcAft>
              <a:buNone/>
            </a:pPr>
            <a:r>
              <a:rPr lang="en" sz="1400" b="1">
                <a:solidFill>
                  <a:srgbClr val="C00000"/>
                </a:solidFill>
                <a:latin typeface="Calibri"/>
                <a:ea typeface="Calibri"/>
                <a:cs typeface="Calibri"/>
                <a:sym typeface="Calibri"/>
              </a:rPr>
              <a:t>Albuminuria - 30% Fontan patients</a:t>
            </a:r>
            <a:endParaRPr sz="1100">
              <a:solidFill>
                <a:srgbClr val="C00000"/>
              </a:solidFill>
              <a:latin typeface="Calibri"/>
              <a:ea typeface="Calibri"/>
              <a:cs typeface="Calibri"/>
              <a:sym typeface="Calibri"/>
            </a:endParaRPr>
          </a:p>
        </p:txBody>
      </p:sp>
      <p:sp>
        <p:nvSpPr>
          <p:cNvPr id="1007" name="Google Shape;1007;p127"/>
          <p:cNvSpPr/>
          <p:nvPr/>
        </p:nvSpPr>
        <p:spPr>
          <a:xfrm>
            <a:off x="3084615" y="166653"/>
            <a:ext cx="29748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The kidneys</a:t>
            </a:r>
            <a:endParaRPr sz="3000" b="1" baseline="-25000">
              <a:solidFill>
                <a:srgbClr val="222A35"/>
              </a:solidFill>
              <a:latin typeface="Calibri"/>
              <a:ea typeface="Calibri"/>
              <a:cs typeface="Calibri"/>
              <a:sym typeface="Calibri"/>
            </a:endParaRPr>
          </a:p>
        </p:txBody>
      </p:sp>
      <p:pic>
        <p:nvPicPr>
          <p:cNvPr id="1008" name="Google Shape;1008;p127" descr="A picture containing animal&#10;&#10;Description automatically generated"/>
          <p:cNvPicPr preferRelativeResize="0"/>
          <p:nvPr/>
        </p:nvPicPr>
        <p:blipFill rotWithShape="1">
          <a:blip r:embed="rId3">
            <a:alphaModFix/>
          </a:blip>
          <a:srcRect/>
          <a:stretch/>
        </p:blipFill>
        <p:spPr>
          <a:xfrm>
            <a:off x="159367" y="1210265"/>
            <a:ext cx="2221100" cy="3051598"/>
          </a:xfrm>
          <a:prstGeom prst="rect">
            <a:avLst/>
          </a:prstGeom>
          <a:noFill/>
          <a:ln>
            <a:noFill/>
          </a:ln>
        </p:spPr>
      </p:pic>
      <p:pic>
        <p:nvPicPr>
          <p:cNvPr id="1009" name="Google Shape;1009;p127"/>
          <p:cNvPicPr preferRelativeResize="0"/>
          <p:nvPr/>
        </p:nvPicPr>
        <p:blipFill rotWithShape="1">
          <a:blip r:embed="rId4">
            <a:alphaModFix/>
          </a:blip>
          <a:srcRect/>
          <a:stretch/>
        </p:blipFill>
        <p:spPr>
          <a:xfrm>
            <a:off x="7562336" y="23837"/>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128"/>
          <p:cNvPicPr preferRelativeResize="0"/>
          <p:nvPr/>
        </p:nvPicPr>
        <p:blipFill rotWithShape="1">
          <a:blip r:embed="rId3">
            <a:alphaModFix/>
          </a:blip>
          <a:srcRect/>
          <a:stretch/>
        </p:blipFill>
        <p:spPr>
          <a:xfrm>
            <a:off x="4757351" y="983266"/>
            <a:ext cx="3896076" cy="3923664"/>
          </a:xfrm>
          <a:prstGeom prst="rect">
            <a:avLst/>
          </a:prstGeom>
          <a:noFill/>
          <a:ln>
            <a:noFill/>
          </a:ln>
          <a:effectLst>
            <a:outerShdw blurRad="292100" dist="139700" dir="2700000" algn="tl" rotWithShape="0">
              <a:srgbClr val="333333">
                <a:alpha val="64709"/>
              </a:srgbClr>
            </a:outerShdw>
          </a:effectLst>
        </p:spPr>
      </p:pic>
      <p:pic>
        <p:nvPicPr>
          <p:cNvPr id="1015" name="Google Shape;1015;p128" descr="A picture containing woman, black, sitting, holding&#10;&#10;Description automatically generated"/>
          <p:cNvPicPr preferRelativeResize="0"/>
          <p:nvPr/>
        </p:nvPicPr>
        <p:blipFill rotWithShape="1">
          <a:blip r:embed="rId4">
            <a:alphaModFix/>
          </a:blip>
          <a:srcRect/>
          <a:stretch/>
        </p:blipFill>
        <p:spPr>
          <a:xfrm>
            <a:off x="397871" y="983266"/>
            <a:ext cx="3412547" cy="3702683"/>
          </a:xfrm>
          <a:prstGeom prst="rect">
            <a:avLst/>
          </a:prstGeom>
          <a:noFill/>
          <a:ln>
            <a:noFill/>
          </a:ln>
        </p:spPr>
      </p:pic>
      <p:sp>
        <p:nvSpPr>
          <p:cNvPr id="1016" name="Google Shape;1016;p128"/>
          <p:cNvSpPr/>
          <p:nvPr/>
        </p:nvSpPr>
        <p:spPr>
          <a:xfrm>
            <a:off x="2013871" y="163854"/>
            <a:ext cx="5116200" cy="587400"/>
          </a:xfrm>
          <a:prstGeom prst="roundRect">
            <a:avLst>
              <a:gd name="adj" fmla="val 16667"/>
            </a:avLst>
          </a:prstGeom>
          <a:solidFill>
            <a:schemeClr val="lt1"/>
          </a:solidFill>
          <a:ln w="19050" cap="flat" cmpd="sng">
            <a:solidFill>
              <a:srgbClr val="323F4F"/>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222A35"/>
                </a:solidFill>
                <a:latin typeface="Calibri"/>
                <a:ea typeface="Calibri"/>
                <a:cs typeface="Calibri"/>
                <a:sym typeface="Calibri"/>
              </a:rPr>
              <a:t>Fontan – multisystemic disease</a:t>
            </a:r>
            <a:endParaRPr sz="3000" b="1" baseline="-25000">
              <a:solidFill>
                <a:srgbClr val="222A35"/>
              </a:solidFill>
              <a:latin typeface="Calibri"/>
              <a:ea typeface="Calibri"/>
              <a:cs typeface="Calibri"/>
              <a:sym typeface="Calibri"/>
            </a:endParaRPr>
          </a:p>
        </p:txBody>
      </p:sp>
      <p:pic>
        <p:nvPicPr>
          <p:cNvPr id="1017" name="Google Shape;1017;p128"/>
          <p:cNvPicPr preferRelativeResize="0"/>
          <p:nvPr/>
        </p:nvPicPr>
        <p:blipFill rotWithShape="1">
          <a:blip r:embed="rId5">
            <a:alphaModFix/>
          </a:blip>
          <a:srcRect/>
          <a:stretch/>
        </p:blipFill>
        <p:spPr>
          <a:xfrm>
            <a:off x="7562336" y="23837"/>
            <a:ext cx="1516789" cy="443262"/>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p129" descr="Doctor's Appointment Coming Up? Read this first!"/>
          <p:cNvPicPr preferRelativeResize="0"/>
          <p:nvPr/>
        </p:nvPicPr>
        <p:blipFill rotWithShape="1">
          <a:blip r:embed="rId3">
            <a:alphaModFix/>
          </a:blip>
          <a:srcRect/>
          <a:stretch/>
        </p:blipFill>
        <p:spPr>
          <a:xfrm>
            <a:off x="0" y="0"/>
            <a:ext cx="9144000" cy="513207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026"/>
        <p:cNvGrpSpPr/>
        <p:nvPr/>
      </p:nvGrpSpPr>
      <p:grpSpPr>
        <a:xfrm>
          <a:off x="0" y="0"/>
          <a:ext cx="0" cy="0"/>
          <a:chOff x="0" y="0"/>
          <a:chExt cx="0" cy="0"/>
        </a:xfrm>
      </p:grpSpPr>
      <p:sp>
        <p:nvSpPr>
          <p:cNvPr id="1027" name="Google Shape;1027;p130"/>
          <p:cNvSpPr/>
          <p:nvPr/>
        </p:nvSpPr>
        <p:spPr>
          <a:xfrm rot="2396231">
            <a:off x="470092" y="419478"/>
            <a:ext cx="384611" cy="437426"/>
          </a:xfrm>
          <a:prstGeom prst="roundRect">
            <a:avLst>
              <a:gd name="adj" fmla="val 44792"/>
            </a:avLst>
          </a:prstGeom>
          <a:noFill/>
          <a:ln w="12700" cap="flat" cmpd="sng">
            <a:solidFill>
              <a:srgbClr val="FFD96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28" name="Google Shape;1028;p130"/>
          <p:cNvSpPr/>
          <p:nvPr/>
        </p:nvSpPr>
        <p:spPr>
          <a:xfrm rot="-9287015" flipH="1">
            <a:off x="5155730" y="4674482"/>
            <a:ext cx="359123" cy="353215"/>
          </a:xfrm>
          <a:prstGeom prst="plus">
            <a:avLst>
              <a:gd name="adj" fmla="val 35300"/>
            </a:avLst>
          </a:prstGeom>
          <a:noFill/>
          <a:ln w="12700" cap="flat" cmpd="sng">
            <a:solidFill>
              <a:srgbClr val="F1594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29" name="Google Shape;1029;p130"/>
          <p:cNvSpPr/>
          <p:nvPr/>
        </p:nvSpPr>
        <p:spPr>
          <a:xfrm>
            <a:off x="-1" y="1360714"/>
            <a:ext cx="5595300" cy="3804600"/>
          </a:xfrm>
          <a:prstGeom prst="rtTriangle">
            <a:avLst/>
          </a:prstGeom>
          <a:solidFill>
            <a:srgbClr val="FED04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30" name="Google Shape;1030;p130"/>
          <p:cNvSpPr/>
          <p:nvPr/>
        </p:nvSpPr>
        <p:spPr>
          <a:xfrm>
            <a:off x="7538698" y="3681768"/>
            <a:ext cx="1887600" cy="1887600"/>
          </a:xfrm>
          <a:prstGeom prst="donut">
            <a:avLst>
              <a:gd name="adj" fmla="val 11908"/>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031" name="Google Shape;1031;p130"/>
          <p:cNvSpPr txBox="1"/>
          <p:nvPr/>
        </p:nvSpPr>
        <p:spPr>
          <a:xfrm>
            <a:off x="1442700" y="661688"/>
            <a:ext cx="6372900" cy="1700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5300">
                <a:solidFill>
                  <a:srgbClr val="FFC000"/>
                </a:solidFill>
                <a:latin typeface="Open Sans ExtraBold"/>
                <a:ea typeface="Open Sans ExtraBold"/>
                <a:cs typeface="Open Sans ExtraBold"/>
                <a:sym typeface="Open Sans ExtraBold"/>
              </a:rPr>
              <a:t>LIFESTYLE CONSIDERATIONS</a:t>
            </a:r>
            <a:endParaRPr sz="100"/>
          </a:p>
        </p:txBody>
      </p:sp>
      <p:sp>
        <p:nvSpPr>
          <p:cNvPr id="1032" name="Google Shape;1032;p130"/>
          <p:cNvSpPr txBox="1"/>
          <p:nvPr/>
        </p:nvSpPr>
        <p:spPr>
          <a:xfrm>
            <a:off x="4365356" y="2499338"/>
            <a:ext cx="27972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lt1"/>
                </a:solidFill>
                <a:latin typeface="Montserrat Medium"/>
                <a:ea typeface="Montserrat Medium"/>
                <a:cs typeface="Montserrat Medium"/>
                <a:sym typeface="Montserrat Medium"/>
              </a:rPr>
              <a:t>Navreet Gill, RN, MN</a:t>
            </a:r>
            <a:endParaRPr sz="1200">
              <a:solidFill>
                <a:schemeClr val="lt1"/>
              </a:solidFill>
              <a:latin typeface="Montserrat Medium"/>
              <a:ea typeface="Montserrat Medium"/>
              <a:cs typeface="Montserrat Medium"/>
              <a:sym typeface="Montserrat Medium"/>
            </a:endParaRPr>
          </a:p>
          <a:p>
            <a:pPr marL="0" marR="0" lvl="0" indent="0" algn="l" rtl="0">
              <a:spcBef>
                <a:spcPts val="0"/>
              </a:spcBef>
              <a:spcAft>
                <a:spcPts val="0"/>
              </a:spcAft>
              <a:buNone/>
            </a:pPr>
            <a:r>
              <a:rPr lang="en" sz="1200">
                <a:solidFill>
                  <a:schemeClr val="lt1"/>
                </a:solidFill>
                <a:latin typeface="Montserrat Medium"/>
                <a:ea typeface="Montserrat Medium"/>
                <a:cs typeface="Montserrat Medium"/>
                <a:sym typeface="Montserrat Medium"/>
              </a:rPr>
              <a:t>Sandra Aiello, RN</a:t>
            </a:r>
            <a:endParaRPr sz="1200">
              <a:solidFill>
                <a:schemeClr val="lt1"/>
              </a:solidFill>
              <a:latin typeface="Montserrat Medium"/>
              <a:ea typeface="Montserrat Medium"/>
              <a:cs typeface="Montserrat Medium"/>
              <a:sym typeface="Montserrat Medium"/>
            </a:endParaRPr>
          </a:p>
        </p:txBody>
      </p:sp>
      <p:sp>
        <p:nvSpPr>
          <p:cNvPr id="1033" name="Google Shape;1033;p130"/>
          <p:cNvSpPr/>
          <p:nvPr/>
        </p:nvSpPr>
        <p:spPr>
          <a:xfrm rot="5400000">
            <a:off x="5433410" y="2464385"/>
            <a:ext cx="57300" cy="2052600"/>
          </a:xfrm>
          <a:prstGeom prst="roundRect">
            <a:avLst>
              <a:gd name="adj" fmla="val 50000"/>
            </a:avLst>
          </a:prstGeom>
          <a:solidFill>
            <a:srgbClr val="F159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4" name="Google Shape;1034;p130"/>
          <p:cNvSpPr/>
          <p:nvPr/>
        </p:nvSpPr>
        <p:spPr>
          <a:xfrm rot="8216188">
            <a:off x="8133855" y="-232262"/>
            <a:ext cx="696827" cy="1874178"/>
          </a:xfrm>
          <a:prstGeom prst="roundRect">
            <a:avLst>
              <a:gd name="adj" fmla="val 44792"/>
            </a:avLst>
          </a:prstGeom>
          <a:solidFill>
            <a:srgbClr val="F159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5" name="Google Shape;1035;p130"/>
          <p:cNvSpPr/>
          <p:nvPr/>
        </p:nvSpPr>
        <p:spPr>
          <a:xfrm rot="8214888">
            <a:off x="8101450" y="302410"/>
            <a:ext cx="501548" cy="1700772"/>
          </a:xfrm>
          <a:prstGeom prst="roundRect">
            <a:avLst>
              <a:gd name="adj" fmla="val 44792"/>
            </a:avLst>
          </a:prstGeom>
          <a:noFill/>
          <a:ln w="1905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6" name="Google Shape;1036;p130"/>
          <p:cNvSpPr/>
          <p:nvPr/>
        </p:nvSpPr>
        <p:spPr>
          <a:xfrm rot="-6223994">
            <a:off x="6347258" y="336167"/>
            <a:ext cx="284216" cy="199682"/>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037" name="Google Shape;1037;p130"/>
          <p:cNvPicPr preferRelativeResize="0"/>
          <p:nvPr/>
        </p:nvPicPr>
        <p:blipFill>
          <a:blip r:embed="rId3">
            <a:alphaModFix/>
          </a:blip>
          <a:stretch>
            <a:fillRect/>
          </a:stretch>
        </p:blipFill>
        <p:spPr>
          <a:xfrm>
            <a:off x="4435750" y="3000128"/>
            <a:ext cx="2234244" cy="323500"/>
          </a:xfrm>
          <a:prstGeom prst="rect">
            <a:avLst/>
          </a:prstGeom>
          <a:noFill/>
          <a:ln>
            <a:noFill/>
          </a:ln>
        </p:spPr>
      </p:pic>
      <p:sp>
        <p:nvSpPr>
          <p:cNvPr id="1038" name="Google Shape;1038;p1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A005F"/>
        </a:solidFill>
        <a:effectLst/>
      </p:bgPr>
    </p:bg>
    <p:spTree>
      <p:nvGrpSpPr>
        <p:cNvPr id="1" name="Shape 1042"/>
        <p:cNvGrpSpPr/>
        <p:nvPr/>
      </p:nvGrpSpPr>
      <p:grpSpPr>
        <a:xfrm>
          <a:off x="0" y="0"/>
          <a:ext cx="0" cy="0"/>
          <a:chOff x="0" y="0"/>
          <a:chExt cx="0" cy="0"/>
        </a:xfrm>
      </p:grpSpPr>
      <p:sp>
        <p:nvSpPr>
          <p:cNvPr id="1043" name="Google Shape;1043;p131"/>
          <p:cNvSpPr/>
          <p:nvPr/>
        </p:nvSpPr>
        <p:spPr>
          <a:xfrm>
            <a:off x="-315692" y="3925294"/>
            <a:ext cx="2346000" cy="2192400"/>
          </a:xfrm>
          <a:prstGeom prst="donut">
            <a:avLst>
              <a:gd name="adj" fmla="val 16649"/>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44" name="Google Shape;1044;p131"/>
          <p:cNvSpPr txBox="1"/>
          <p:nvPr/>
        </p:nvSpPr>
        <p:spPr>
          <a:xfrm>
            <a:off x="473738" y="862631"/>
            <a:ext cx="8031000" cy="746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600" b="1">
                <a:solidFill>
                  <a:schemeClr val="lt1"/>
                </a:solidFill>
                <a:latin typeface="Open Sans ExtraBold"/>
                <a:ea typeface="Open Sans ExtraBold"/>
                <a:cs typeface="Open Sans ExtraBold"/>
                <a:sym typeface="Open Sans ExtraBold"/>
              </a:rPr>
              <a:t>You’ve got the power to take control</a:t>
            </a:r>
            <a:r>
              <a:rPr lang="en" sz="3000" b="1">
                <a:solidFill>
                  <a:schemeClr val="lt1"/>
                </a:solidFill>
                <a:latin typeface="Open Sans ExtraBold"/>
                <a:ea typeface="Open Sans ExtraBold"/>
                <a:cs typeface="Open Sans ExtraBold"/>
                <a:sym typeface="Open Sans ExtraBold"/>
              </a:rPr>
              <a:t> </a:t>
            </a:r>
            <a:r>
              <a:rPr lang="en" sz="1400">
                <a:solidFill>
                  <a:schemeClr val="lt1"/>
                </a:solidFill>
                <a:latin typeface="Roboto"/>
                <a:ea typeface="Roboto"/>
                <a:cs typeface="Roboto"/>
                <a:sym typeface="Roboto"/>
              </a:rPr>
              <a:t>of managing your </a:t>
            </a:r>
            <a:r>
              <a:rPr lang="en">
                <a:solidFill>
                  <a:schemeClr val="lt1"/>
                </a:solidFill>
                <a:latin typeface="Roboto"/>
                <a:ea typeface="Roboto"/>
                <a:cs typeface="Roboto"/>
                <a:sym typeface="Roboto"/>
              </a:rPr>
              <a:t>lifestyle.</a:t>
            </a:r>
            <a:endParaRPr sz="1700"/>
          </a:p>
        </p:txBody>
      </p:sp>
      <p:sp>
        <p:nvSpPr>
          <p:cNvPr id="1045" name="Google Shape;1045;p131"/>
          <p:cNvSpPr/>
          <p:nvPr/>
        </p:nvSpPr>
        <p:spPr>
          <a:xfrm>
            <a:off x="7590177" y="4408716"/>
            <a:ext cx="511800" cy="544200"/>
          </a:xfrm>
          <a:prstGeom prst="chevron">
            <a:avLst>
              <a:gd name="adj" fmla="val 48453"/>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46" name="Google Shape;1046;p131"/>
          <p:cNvSpPr/>
          <p:nvPr/>
        </p:nvSpPr>
        <p:spPr>
          <a:xfrm>
            <a:off x="7992863" y="4408716"/>
            <a:ext cx="511800" cy="544200"/>
          </a:xfrm>
          <a:prstGeom prst="chevron">
            <a:avLst>
              <a:gd name="adj" fmla="val 48453"/>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47" name="Google Shape;1047;p131"/>
          <p:cNvSpPr/>
          <p:nvPr/>
        </p:nvSpPr>
        <p:spPr>
          <a:xfrm>
            <a:off x="7601637" y="356570"/>
            <a:ext cx="500400" cy="506100"/>
          </a:xfrm>
          <a:prstGeom prst="diamond">
            <a:avLst/>
          </a:prstGeom>
          <a:noFill/>
          <a:ln w="1270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48" name="Google Shape;1048;p131"/>
          <p:cNvSpPr/>
          <p:nvPr/>
        </p:nvSpPr>
        <p:spPr>
          <a:xfrm>
            <a:off x="8259737" y="190498"/>
            <a:ext cx="419100" cy="423900"/>
          </a:xfrm>
          <a:prstGeom prst="diamond">
            <a:avLst/>
          </a:prstGeom>
          <a:noFill/>
          <a:ln w="127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49" name="Google Shape;1049;p131"/>
          <p:cNvSpPr/>
          <p:nvPr/>
        </p:nvSpPr>
        <p:spPr>
          <a:xfrm rot="-947279">
            <a:off x="4024429" y="3969402"/>
            <a:ext cx="1094905" cy="1044961"/>
          </a:xfrm>
          <a:prstGeom prst="diamond">
            <a:avLst/>
          </a:prstGeom>
          <a:noFill/>
          <a:ln w="127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50" name="Google Shape;1050;p131"/>
          <p:cNvSpPr txBox="1"/>
          <p:nvPr/>
        </p:nvSpPr>
        <p:spPr>
          <a:xfrm>
            <a:off x="556363" y="2116650"/>
            <a:ext cx="8031000" cy="469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600" b="1">
                <a:solidFill>
                  <a:schemeClr val="lt1"/>
                </a:solidFill>
                <a:latin typeface="Open Sans ExtraBold"/>
                <a:ea typeface="Open Sans ExtraBold"/>
                <a:cs typeface="Open Sans ExtraBold"/>
                <a:sym typeface="Open Sans ExtraBold"/>
              </a:rPr>
              <a:t>Take charge</a:t>
            </a:r>
            <a:r>
              <a:rPr lang="en" sz="1400">
                <a:solidFill>
                  <a:schemeClr val="lt1"/>
                </a:solidFill>
                <a:latin typeface="Roboto"/>
                <a:ea typeface="Roboto"/>
                <a:cs typeface="Roboto"/>
                <a:sym typeface="Roboto"/>
              </a:rPr>
              <a:t> by learning </a:t>
            </a:r>
            <a:r>
              <a:rPr lang="en">
                <a:solidFill>
                  <a:schemeClr val="lt1"/>
                </a:solidFill>
                <a:latin typeface="Roboto"/>
                <a:ea typeface="Roboto"/>
                <a:cs typeface="Roboto"/>
                <a:sym typeface="Roboto"/>
              </a:rPr>
              <a:t>how certain </a:t>
            </a:r>
            <a:r>
              <a:rPr lang="en" sz="1400">
                <a:solidFill>
                  <a:schemeClr val="lt1"/>
                </a:solidFill>
                <a:latin typeface="Roboto"/>
                <a:ea typeface="Roboto"/>
                <a:cs typeface="Roboto"/>
                <a:sym typeface="Roboto"/>
              </a:rPr>
              <a:t>lifestyle behaviours </a:t>
            </a:r>
            <a:r>
              <a:rPr lang="en">
                <a:solidFill>
                  <a:schemeClr val="lt1"/>
                </a:solidFill>
                <a:latin typeface="Roboto"/>
                <a:ea typeface="Roboto"/>
                <a:cs typeface="Roboto"/>
                <a:sym typeface="Roboto"/>
              </a:rPr>
              <a:t>may impact your health. </a:t>
            </a:r>
            <a:endParaRPr sz="1400">
              <a:latin typeface="Open Sans"/>
              <a:ea typeface="Open Sans"/>
              <a:cs typeface="Open Sans"/>
              <a:sym typeface="Open Sans"/>
            </a:endParaRPr>
          </a:p>
        </p:txBody>
      </p:sp>
      <p:sp>
        <p:nvSpPr>
          <p:cNvPr id="1051" name="Google Shape;1051;p131"/>
          <p:cNvSpPr txBox="1"/>
          <p:nvPr/>
        </p:nvSpPr>
        <p:spPr>
          <a:xfrm>
            <a:off x="515363" y="2983244"/>
            <a:ext cx="7919700" cy="684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latin typeface="Roboto"/>
                <a:ea typeface="Roboto"/>
                <a:cs typeface="Roboto"/>
                <a:sym typeface="Roboto"/>
              </a:rPr>
              <a:t>Taking control and making good lifestyle choices</a:t>
            </a:r>
            <a:r>
              <a:rPr lang="en" sz="1300">
                <a:solidFill>
                  <a:schemeClr val="lt1"/>
                </a:solidFill>
                <a:latin typeface="Roboto"/>
                <a:ea typeface="Roboto"/>
                <a:cs typeface="Roboto"/>
                <a:sym typeface="Roboto"/>
              </a:rPr>
              <a:t>, </a:t>
            </a:r>
            <a:r>
              <a:rPr lang="en" sz="2600" b="1">
                <a:solidFill>
                  <a:schemeClr val="lt1"/>
                </a:solidFill>
                <a:latin typeface="Open Sans ExtraBold"/>
                <a:ea typeface="Open Sans ExtraBold"/>
                <a:cs typeface="Open Sans ExtraBold"/>
                <a:sym typeface="Open Sans ExtraBold"/>
              </a:rPr>
              <a:t>reduces your risk </a:t>
            </a:r>
            <a:r>
              <a:rPr lang="en" sz="1400">
                <a:solidFill>
                  <a:schemeClr val="lt1"/>
                </a:solidFill>
                <a:latin typeface="Roboto"/>
                <a:ea typeface="Roboto"/>
                <a:cs typeface="Roboto"/>
                <a:sym typeface="Roboto"/>
              </a:rPr>
              <a:t>for developing other types of heart disease later in life. </a:t>
            </a:r>
            <a:endParaRPr sz="1400">
              <a:solidFill>
                <a:schemeClr val="lt1"/>
              </a:solidFill>
              <a:latin typeface="Roboto"/>
              <a:ea typeface="Roboto"/>
              <a:cs typeface="Roboto"/>
              <a:sym typeface="Roboto"/>
            </a:endParaRPr>
          </a:p>
        </p:txBody>
      </p:sp>
      <p:sp>
        <p:nvSpPr>
          <p:cNvPr id="1052" name="Google Shape;1052;p1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C31E"/>
        </a:solidFill>
        <a:effectLst/>
      </p:bgPr>
    </p:bg>
    <p:spTree>
      <p:nvGrpSpPr>
        <p:cNvPr id="1" name="Shape 1056"/>
        <p:cNvGrpSpPr/>
        <p:nvPr/>
      </p:nvGrpSpPr>
      <p:grpSpPr>
        <a:xfrm>
          <a:off x="0" y="0"/>
          <a:ext cx="0" cy="0"/>
          <a:chOff x="0" y="0"/>
          <a:chExt cx="0" cy="0"/>
        </a:xfrm>
      </p:grpSpPr>
      <p:sp>
        <p:nvSpPr>
          <p:cNvPr id="1057" name="Google Shape;1057;p132"/>
          <p:cNvSpPr/>
          <p:nvPr/>
        </p:nvSpPr>
        <p:spPr>
          <a:xfrm>
            <a:off x="500743" y="0"/>
            <a:ext cx="3113400" cy="51435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58" name="Google Shape;1058;p132"/>
          <p:cNvSpPr txBox="1"/>
          <p:nvPr/>
        </p:nvSpPr>
        <p:spPr>
          <a:xfrm>
            <a:off x="4571212" y="1008731"/>
            <a:ext cx="44862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66"/>
                </a:solidFill>
                <a:latin typeface="Montserrat Medium"/>
                <a:ea typeface="Montserrat Medium"/>
                <a:cs typeface="Montserrat Medium"/>
                <a:sym typeface="Montserrat Medium"/>
              </a:rPr>
              <a:t>Healthy Eating and Physical Activity</a:t>
            </a:r>
            <a:endParaRPr sz="1100"/>
          </a:p>
        </p:txBody>
      </p:sp>
      <p:sp>
        <p:nvSpPr>
          <p:cNvPr id="1059" name="Google Shape;1059;p132"/>
          <p:cNvSpPr txBox="1"/>
          <p:nvPr/>
        </p:nvSpPr>
        <p:spPr>
          <a:xfrm>
            <a:off x="3922761" y="916363"/>
            <a:ext cx="64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a:solidFill>
                  <a:srgbClr val="FF0066"/>
                </a:solidFill>
                <a:latin typeface="Open Sans ExtraBold"/>
                <a:ea typeface="Open Sans ExtraBold"/>
                <a:cs typeface="Open Sans ExtraBold"/>
                <a:sym typeface="Open Sans ExtraBold"/>
              </a:rPr>
              <a:t>01</a:t>
            </a:r>
            <a:endParaRPr sz="1100"/>
          </a:p>
        </p:txBody>
      </p:sp>
      <p:sp>
        <p:nvSpPr>
          <p:cNvPr id="1060" name="Google Shape;1060;p132"/>
          <p:cNvSpPr/>
          <p:nvPr/>
        </p:nvSpPr>
        <p:spPr>
          <a:xfrm>
            <a:off x="502222" y="2830285"/>
            <a:ext cx="3113400" cy="2335200"/>
          </a:xfrm>
          <a:prstGeom prst="rect">
            <a:avLst/>
          </a:prstGeom>
          <a:solidFill>
            <a:srgbClr val="F159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61" name="Google Shape;1061;p132"/>
          <p:cNvSpPr/>
          <p:nvPr/>
        </p:nvSpPr>
        <p:spPr>
          <a:xfrm rot="1860587">
            <a:off x="84253" y="4516636"/>
            <a:ext cx="832712" cy="443959"/>
          </a:xfrm>
          <a:prstGeom prst="triangle">
            <a:avLst>
              <a:gd name="adj" fmla="val 55715"/>
            </a:avLst>
          </a:prstGeom>
          <a:solidFill>
            <a:srgbClr val="00206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62" name="Google Shape;1062;p132"/>
          <p:cNvSpPr/>
          <p:nvPr/>
        </p:nvSpPr>
        <p:spPr>
          <a:xfrm rot="-8764611">
            <a:off x="544982" y="4256482"/>
            <a:ext cx="818162" cy="436165"/>
          </a:xfrm>
          <a:prstGeom prst="triangle">
            <a:avLst>
              <a:gd name="adj" fmla="val 55715"/>
            </a:avLst>
          </a:prstGeom>
          <a:solidFill>
            <a:srgbClr val="002060">
              <a:alpha val="63919"/>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63" name="Google Shape;1063;p132"/>
          <p:cNvSpPr/>
          <p:nvPr/>
        </p:nvSpPr>
        <p:spPr>
          <a:xfrm>
            <a:off x="7590177" y="4408716"/>
            <a:ext cx="511800" cy="544200"/>
          </a:xfrm>
          <a:prstGeom prst="chevron">
            <a:avLst>
              <a:gd name="adj" fmla="val 48453"/>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64" name="Google Shape;1064;p132"/>
          <p:cNvSpPr/>
          <p:nvPr/>
        </p:nvSpPr>
        <p:spPr>
          <a:xfrm>
            <a:off x="7992863" y="4408716"/>
            <a:ext cx="511800" cy="544200"/>
          </a:xfrm>
          <a:prstGeom prst="chevron">
            <a:avLst>
              <a:gd name="adj" fmla="val 48453"/>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65" name="Google Shape;1065;p132"/>
          <p:cNvSpPr txBox="1"/>
          <p:nvPr/>
        </p:nvSpPr>
        <p:spPr>
          <a:xfrm>
            <a:off x="4571242" y="1710544"/>
            <a:ext cx="42720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66"/>
                </a:solidFill>
                <a:latin typeface="Montserrat Medium"/>
                <a:ea typeface="Montserrat Medium"/>
                <a:cs typeface="Montserrat Medium"/>
                <a:sym typeface="Montserrat Medium"/>
              </a:rPr>
              <a:t>Oral Hygiene, Tattoos and Piercings</a:t>
            </a:r>
            <a:endParaRPr sz="1100"/>
          </a:p>
        </p:txBody>
      </p:sp>
      <p:sp>
        <p:nvSpPr>
          <p:cNvPr id="1066" name="Google Shape;1066;p132"/>
          <p:cNvSpPr txBox="1"/>
          <p:nvPr/>
        </p:nvSpPr>
        <p:spPr>
          <a:xfrm>
            <a:off x="3922808" y="1618189"/>
            <a:ext cx="64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a:solidFill>
                  <a:srgbClr val="FF0066"/>
                </a:solidFill>
                <a:latin typeface="Open Sans ExtraBold"/>
                <a:ea typeface="Open Sans ExtraBold"/>
                <a:cs typeface="Open Sans ExtraBold"/>
                <a:sym typeface="Open Sans ExtraBold"/>
              </a:rPr>
              <a:t>02</a:t>
            </a:r>
            <a:endParaRPr sz="1100"/>
          </a:p>
        </p:txBody>
      </p:sp>
      <p:sp>
        <p:nvSpPr>
          <p:cNvPr id="1067" name="Google Shape;1067;p132"/>
          <p:cNvSpPr txBox="1"/>
          <p:nvPr/>
        </p:nvSpPr>
        <p:spPr>
          <a:xfrm>
            <a:off x="4571254" y="2407022"/>
            <a:ext cx="16599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66"/>
                </a:solidFill>
                <a:latin typeface="Montserrat Medium"/>
                <a:ea typeface="Montserrat Medium"/>
                <a:cs typeface="Montserrat Medium"/>
                <a:sym typeface="Montserrat Medium"/>
              </a:rPr>
              <a:t>Alcohol</a:t>
            </a:r>
            <a:endParaRPr sz="1100"/>
          </a:p>
        </p:txBody>
      </p:sp>
      <p:sp>
        <p:nvSpPr>
          <p:cNvPr id="1068" name="Google Shape;1068;p132"/>
          <p:cNvSpPr txBox="1"/>
          <p:nvPr/>
        </p:nvSpPr>
        <p:spPr>
          <a:xfrm>
            <a:off x="3922808" y="2319996"/>
            <a:ext cx="64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a:solidFill>
                  <a:srgbClr val="FF0066"/>
                </a:solidFill>
                <a:latin typeface="Open Sans ExtraBold"/>
                <a:ea typeface="Open Sans ExtraBold"/>
                <a:cs typeface="Open Sans ExtraBold"/>
                <a:sym typeface="Open Sans ExtraBold"/>
              </a:rPr>
              <a:t>03</a:t>
            </a:r>
            <a:endParaRPr sz="1100"/>
          </a:p>
        </p:txBody>
      </p:sp>
      <p:sp>
        <p:nvSpPr>
          <p:cNvPr id="1069" name="Google Shape;1069;p132"/>
          <p:cNvSpPr/>
          <p:nvPr/>
        </p:nvSpPr>
        <p:spPr>
          <a:xfrm>
            <a:off x="8322398" y="126131"/>
            <a:ext cx="641700" cy="621600"/>
          </a:xfrm>
          <a:prstGeom prst="ellipse">
            <a:avLst/>
          </a:prstGeom>
          <a:solidFill>
            <a:srgbClr val="086E7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70" name="Google Shape;1070;p132"/>
          <p:cNvSpPr txBox="1"/>
          <p:nvPr/>
        </p:nvSpPr>
        <p:spPr>
          <a:xfrm>
            <a:off x="3922770" y="3021809"/>
            <a:ext cx="64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a:solidFill>
                  <a:srgbClr val="FF0066"/>
                </a:solidFill>
                <a:latin typeface="Open Sans ExtraBold"/>
                <a:ea typeface="Open Sans ExtraBold"/>
                <a:cs typeface="Open Sans ExtraBold"/>
                <a:sym typeface="Open Sans ExtraBold"/>
              </a:rPr>
              <a:t>04</a:t>
            </a:r>
            <a:endParaRPr sz="1100"/>
          </a:p>
        </p:txBody>
      </p:sp>
      <p:sp>
        <p:nvSpPr>
          <p:cNvPr id="1071" name="Google Shape;1071;p132"/>
          <p:cNvSpPr txBox="1"/>
          <p:nvPr/>
        </p:nvSpPr>
        <p:spPr>
          <a:xfrm>
            <a:off x="4571207" y="3106163"/>
            <a:ext cx="4067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66"/>
                </a:solidFill>
                <a:latin typeface="Montserrat Medium"/>
                <a:ea typeface="Montserrat Medium"/>
                <a:cs typeface="Montserrat Medium"/>
                <a:sym typeface="Montserrat Medium"/>
              </a:rPr>
              <a:t>Smoking and Vaping</a:t>
            </a:r>
            <a:endParaRPr sz="1100"/>
          </a:p>
        </p:txBody>
      </p:sp>
      <p:sp>
        <p:nvSpPr>
          <p:cNvPr id="1072" name="Google Shape;1072;p132"/>
          <p:cNvSpPr txBox="1"/>
          <p:nvPr/>
        </p:nvSpPr>
        <p:spPr>
          <a:xfrm>
            <a:off x="4571207" y="3780769"/>
            <a:ext cx="4067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66"/>
                </a:solidFill>
                <a:latin typeface="Montserrat Medium"/>
                <a:ea typeface="Montserrat Medium"/>
                <a:cs typeface="Montserrat Medium"/>
                <a:sym typeface="Montserrat Medium"/>
              </a:rPr>
              <a:t>Marijuana and Illegal Drugs</a:t>
            </a:r>
            <a:endParaRPr sz="1100"/>
          </a:p>
        </p:txBody>
      </p:sp>
      <p:sp>
        <p:nvSpPr>
          <p:cNvPr id="1073" name="Google Shape;1073;p132"/>
          <p:cNvSpPr txBox="1"/>
          <p:nvPr/>
        </p:nvSpPr>
        <p:spPr>
          <a:xfrm>
            <a:off x="3922770" y="3688409"/>
            <a:ext cx="648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a:solidFill>
                  <a:srgbClr val="FF0066"/>
                </a:solidFill>
                <a:latin typeface="Open Sans ExtraBold"/>
                <a:ea typeface="Open Sans ExtraBold"/>
                <a:cs typeface="Open Sans ExtraBold"/>
                <a:sym typeface="Open Sans ExtraBold"/>
              </a:rPr>
              <a:t>05</a:t>
            </a:r>
            <a:endParaRPr sz="1100"/>
          </a:p>
        </p:txBody>
      </p:sp>
      <p:pic>
        <p:nvPicPr>
          <p:cNvPr id="1074" name="Google Shape;1074;p132"/>
          <p:cNvPicPr preferRelativeResize="0"/>
          <p:nvPr/>
        </p:nvPicPr>
        <p:blipFill>
          <a:blip r:embed="rId3">
            <a:alphaModFix/>
          </a:blip>
          <a:stretch>
            <a:fillRect/>
          </a:stretch>
        </p:blipFill>
        <p:spPr>
          <a:xfrm>
            <a:off x="606019" y="1008731"/>
            <a:ext cx="2902762" cy="2636606"/>
          </a:xfrm>
          <a:prstGeom prst="rect">
            <a:avLst/>
          </a:prstGeom>
          <a:noFill/>
          <a:ln>
            <a:noFill/>
          </a:ln>
        </p:spPr>
      </p:pic>
      <p:sp>
        <p:nvSpPr>
          <p:cNvPr id="1075" name="Google Shape;1075;p1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32476"/>
        </a:solidFill>
        <a:effectLst/>
      </p:bgPr>
    </p:bg>
    <p:spTree>
      <p:nvGrpSpPr>
        <p:cNvPr id="1" name="Shape 1079"/>
        <p:cNvGrpSpPr/>
        <p:nvPr/>
      </p:nvGrpSpPr>
      <p:grpSpPr>
        <a:xfrm>
          <a:off x="0" y="0"/>
          <a:ext cx="0" cy="0"/>
          <a:chOff x="0" y="0"/>
          <a:chExt cx="0" cy="0"/>
        </a:xfrm>
      </p:grpSpPr>
      <p:sp>
        <p:nvSpPr>
          <p:cNvPr id="1080" name="Google Shape;1080;p133"/>
          <p:cNvSpPr/>
          <p:nvPr/>
        </p:nvSpPr>
        <p:spPr>
          <a:xfrm>
            <a:off x="1045031" y="304800"/>
            <a:ext cx="2492700" cy="3885900"/>
          </a:xfrm>
          <a:prstGeom prst="rect">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1" name="Google Shape;1081;p133"/>
          <p:cNvSpPr txBox="1"/>
          <p:nvPr/>
        </p:nvSpPr>
        <p:spPr>
          <a:xfrm>
            <a:off x="3877608" y="305044"/>
            <a:ext cx="4168200" cy="808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Open Sans ExtraBold"/>
                <a:ea typeface="Open Sans ExtraBold"/>
                <a:cs typeface="Open Sans ExtraBold"/>
                <a:sym typeface="Open Sans ExtraBold"/>
              </a:rPr>
              <a:t>HEALTHY EATING and PHYSICAL ACTIVITY</a:t>
            </a:r>
            <a:endParaRPr sz="2100"/>
          </a:p>
        </p:txBody>
      </p:sp>
      <p:sp>
        <p:nvSpPr>
          <p:cNvPr id="1082" name="Google Shape;1082;p133"/>
          <p:cNvSpPr txBox="1"/>
          <p:nvPr/>
        </p:nvSpPr>
        <p:spPr>
          <a:xfrm>
            <a:off x="4205566" y="1644038"/>
            <a:ext cx="4161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a:solidFill>
                  <a:schemeClr val="lt1"/>
                </a:solidFill>
                <a:latin typeface="Montserrat Medium"/>
                <a:ea typeface="Montserrat Medium"/>
                <a:cs typeface="Montserrat Medium"/>
                <a:sym typeface="Montserrat Medium"/>
              </a:rPr>
              <a:t>Being overweight can put a strain on your heart</a:t>
            </a:r>
            <a:endParaRPr sz="1100"/>
          </a:p>
        </p:txBody>
      </p:sp>
      <p:cxnSp>
        <p:nvCxnSpPr>
          <p:cNvPr id="1083" name="Google Shape;1083;p133"/>
          <p:cNvCxnSpPr/>
          <p:nvPr/>
        </p:nvCxnSpPr>
        <p:spPr>
          <a:xfrm>
            <a:off x="4265034" y="5402981"/>
            <a:ext cx="4146300" cy="0"/>
          </a:xfrm>
          <a:prstGeom prst="straightConnector1">
            <a:avLst/>
          </a:prstGeom>
          <a:noFill/>
          <a:ln w="9525" cap="flat" cmpd="sng">
            <a:solidFill>
              <a:srgbClr val="FFC000"/>
            </a:solidFill>
            <a:prstDash val="solid"/>
            <a:miter lim="800000"/>
            <a:headEnd type="none" w="sm" len="sm"/>
            <a:tailEnd type="none" w="sm" len="sm"/>
          </a:ln>
        </p:spPr>
      </p:cxnSp>
      <p:cxnSp>
        <p:nvCxnSpPr>
          <p:cNvPr id="1084" name="Google Shape;1084;p133"/>
          <p:cNvCxnSpPr/>
          <p:nvPr/>
        </p:nvCxnSpPr>
        <p:spPr>
          <a:xfrm>
            <a:off x="4265034" y="5983445"/>
            <a:ext cx="4168200" cy="0"/>
          </a:xfrm>
          <a:prstGeom prst="straightConnector1">
            <a:avLst/>
          </a:prstGeom>
          <a:noFill/>
          <a:ln w="9525" cap="flat" cmpd="sng">
            <a:solidFill>
              <a:srgbClr val="FFC000"/>
            </a:solidFill>
            <a:prstDash val="solid"/>
            <a:miter lim="800000"/>
            <a:headEnd type="none" w="sm" len="sm"/>
            <a:tailEnd type="none" w="sm" len="sm"/>
          </a:ln>
        </p:spPr>
      </p:cxnSp>
      <p:sp>
        <p:nvSpPr>
          <p:cNvPr id="1085" name="Google Shape;1085;p133"/>
          <p:cNvSpPr/>
          <p:nvPr/>
        </p:nvSpPr>
        <p:spPr>
          <a:xfrm rot="-3048211">
            <a:off x="8441312" y="-419710"/>
            <a:ext cx="1405579" cy="1385104"/>
          </a:xfrm>
          <a:prstGeom prst="frame">
            <a:avLst>
              <a:gd name="adj1" fmla="val 6787"/>
            </a:avLst>
          </a:prstGeom>
          <a:noFill/>
          <a:ln w="127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86" name="Google Shape;1086;p133"/>
          <p:cNvSpPr/>
          <p:nvPr/>
        </p:nvSpPr>
        <p:spPr>
          <a:xfrm rot="8989561">
            <a:off x="8478242" y="242907"/>
            <a:ext cx="284216" cy="199681"/>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7" name="Google Shape;1087;p133"/>
          <p:cNvSpPr/>
          <p:nvPr/>
        </p:nvSpPr>
        <p:spPr>
          <a:xfrm rot="-2421446">
            <a:off x="3139934" y="4719271"/>
            <a:ext cx="284216" cy="199682"/>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8" name="Google Shape;1088;p133"/>
          <p:cNvSpPr/>
          <p:nvPr/>
        </p:nvSpPr>
        <p:spPr>
          <a:xfrm rot="930108">
            <a:off x="205773" y="126392"/>
            <a:ext cx="330005" cy="336188"/>
          </a:xfrm>
          <a:prstGeom prst="plus">
            <a:avLst>
              <a:gd name="adj" fmla="val 42032"/>
            </a:avLst>
          </a:prstGeom>
          <a:solidFill>
            <a:srgbClr val="FFC000">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9" name="Google Shape;1089;p133"/>
          <p:cNvSpPr/>
          <p:nvPr/>
        </p:nvSpPr>
        <p:spPr>
          <a:xfrm>
            <a:off x="7918276" y="4540894"/>
            <a:ext cx="328200" cy="412200"/>
          </a:xfrm>
          <a:prstGeom prst="chevron">
            <a:avLst>
              <a:gd name="adj" fmla="val 48453"/>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90" name="Google Shape;1090;p133"/>
          <p:cNvSpPr/>
          <p:nvPr/>
        </p:nvSpPr>
        <p:spPr>
          <a:xfrm>
            <a:off x="8176486" y="4540894"/>
            <a:ext cx="328200" cy="412200"/>
          </a:xfrm>
          <a:prstGeom prst="chevron">
            <a:avLst>
              <a:gd name="adj" fmla="val 48453"/>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1091" name="Google Shape;1091;p133"/>
          <p:cNvCxnSpPr/>
          <p:nvPr/>
        </p:nvCxnSpPr>
        <p:spPr>
          <a:xfrm flipH="1">
            <a:off x="4205606" y="2315325"/>
            <a:ext cx="4161600" cy="8700"/>
          </a:xfrm>
          <a:prstGeom prst="straightConnector1">
            <a:avLst/>
          </a:prstGeom>
          <a:noFill/>
          <a:ln w="9525" cap="flat" cmpd="sng">
            <a:solidFill>
              <a:srgbClr val="FFC000"/>
            </a:solidFill>
            <a:prstDash val="solid"/>
            <a:miter lim="800000"/>
            <a:headEnd type="none" w="sm" len="sm"/>
            <a:tailEnd type="none" w="sm" len="sm"/>
          </a:ln>
        </p:spPr>
      </p:cxnSp>
      <p:sp>
        <p:nvSpPr>
          <p:cNvPr id="1092" name="Google Shape;1092;p133"/>
          <p:cNvSpPr txBox="1"/>
          <p:nvPr/>
        </p:nvSpPr>
        <p:spPr>
          <a:xfrm>
            <a:off x="4205566" y="2560763"/>
            <a:ext cx="45981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a:solidFill>
                  <a:schemeClr val="lt1"/>
                </a:solidFill>
                <a:latin typeface="Montserrat Medium"/>
                <a:ea typeface="Montserrat Medium"/>
                <a:cs typeface="Montserrat Medium"/>
                <a:sym typeface="Montserrat Medium"/>
              </a:rPr>
              <a:t>Healthy eating and physical activity can significantly reduce your cardiovascular risks later in life (e.g., high blood pressure, stroke)</a:t>
            </a:r>
            <a:endParaRPr sz="1500">
              <a:solidFill>
                <a:schemeClr val="lt1"/>
              </a:solidFill>
              <a:latin typeface="Montserrat Medium"/>
              <a:ea typeface="Montserrat Medium"/>
              <a:cs typeface="Montserrat Medium"/>
              <a:sym typeface="Montserrat Medium"/>
            </a:endParaRPr>
          </a:p>
          <a:p>
            <a:pPr marL="0" marR="0" lvl="0" indent="0" algn="ctr" rtl="0">
              <a:spcBef>
                <a:spcPts val="0"/>
              </a:spcBef>
              <a:spcAft>
                <a:spcPts val="0"/>
              </a:spcAft>
              <a:buNone/>
            </a:pPr>
            <a:endParaRPr sz="1500">
              <a:solidFill>
                <a:schemeClr val="lt1"/>
              </a:solidFill>
              <a:latin typeface="Montserrat Medium"/>
              <a:ea typeface="Montserrat Medium"/>
              <a:cs typeface="Montserrat Medium"/>
              <a:sym typeface="Montserrat Medium"/>
            </a:endParaRPr>
          </a:p>
        </p:txBody>
      </p:sp>
      <p:sp>
        <p:nvSpPr>
          <p:cNvPr id="1093" name="Google Shape;1093;p133" descr="Badge Heart with solid fill"/>
          <p:cNvSpPr/>
          <p:nvPr/>
        </p:nvSpPr>
        <p:spPr>
          <a:xfrm>
            <a:off x="3855031" y="1771168"/>
            <a:ext cx="276738" cy="276739"/>
          </a:xfrm>
          <a:custGeom>
            <a:avLst/>
            <a:gdLst/>
            <a:ahLst/>
            <a:cxnLst/>
            <a:rect l="l" t="t" r="r" b="b"/>
            <a:pathLst>
              <a:path w="723499" h="723500" extrusionOk="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90" y="162051"/>
                  <a:pt x="561773" y="90"/>
                  <a:pt x="362074" y="0"/>
                </a:cubicBezTo>
                <a:cubicBezTo>
                  <a:pt x="361966" y="0"/>
                  <a:pt x="361858" y="0"/>
                  <a:pt x="361750" y="0"/>
                </a:cubicBezTo>
                <a:close/>
                <a:moveTo>
                  <a:pt x="361750" y="542973"/>
                </a:moveTo>
                <a:cubicBezTo>
                  <a:pt x="361750" y="542973"/>
                  <a:pt x="185823" y="408442"/>
                  <a:pt x="185823" y="299790"/>
                </a:cubicBezTo>
                <a:cubicBezTo>
                  <a:pt x="185823" y="227343"/>
                  <a:pt x="296551" y="149733"/>
                  <a:pt x="361750" y="279092"/>
                </a:cubicBezTo>
                <a:cubicBezTo>
                  <a:pt x="426949" y="149733"/>
                  <a:pt x="537677" y="227343"/>
                  <a:pt x="537677" y="299790"/>
                </a:cubicBezTo>
                <a:cubicBezTo>
                  <a:pt x="537677" y="408442"/>
                  <a:pt x="361750" y="542973"/>
                  <a:pt x="361750" y="542973"/>
                </a:cubicBezTo>
                <a:close/>
              </a:path>
            </a:pathLst>
          </a:custGeom>
          <a:solidFill>
            <a:srgbClr val="FAB52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94" name="Google Shape;1094;p133" descr="Badge Heart with solid fill"/>
          <p:cNvSpPr/>
          <p:nvPr/>
        </p:nvSpPr>
        <p:spPr>
          <a:xfrm>
            <a:off x="3855031" y="2842449"/>
            <a:ext cx="276738" cy="276739"/>
          </a:xfrm>
          <a:custGeom>
            <a:avLst/>
            <a:gdLst/>
            <a:ahLst/>
            <a:cxnLst/>
            <a:rect l="l" t="t" r="r" b="b"/>
            <a:pathLst>
              <a:path w="723499" h="723500" extrusionOk="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90" y="162051"/>
                  <a:pt x="561773" y="90"/>
                  <a:pt x="362074" y="0"/>
                </a:cubicBezTo>
                <a:cubicBezTo>
                  <a:pt x="361966" y="0"/>
                  <a:pt x="361858" y="0"/>
                  <a:pt x="361750" y="0"/>
                </a:cubicBezTo>
                <a:close/>
                <a:moveTo>
                  <a:pt x="361750" y="542973"/>
                </a:moveTo>
                <a:cubicBezTo>
                  <a:pt x="361750" y="542973"/>
                  <a:pt x="185823" y="408442"/>
                  <a:pt x="185823" y="299790"/>
                </a:cubicBezTo>
                <a:cubicBezTo>
                  <a:pt x="185823" y="227343"/>
                  <a:pt x="296551" y="149733"/>
                  <a:pt x="361750" y="279092"/>
                </a:cubicBezTo>
                <a:cubicBezTo>
                  <a:pt x="426949" y="149733"/>
                  <a:pt x="537677" y="227343"/>
                  <a:pt x="537677" y="299790"/>
                </a:cubicBezTo>
                <a:cubicBezTo>
                  <a:pt x="537677" y="408442"/>
                  <a:pt x="361750" y="542973"/>
                  <a:pt x="361750" y="542973"/>
                </a:cubicBezTo>
                <a:close/>
              </a:path>
            </a:pathLst>
          </a:custGeom>
          <a:solidFill>
            <a:srgbClr val="FAB52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1095" name="Google Shape;1095;p133"/>
          <p:cNvCxnSpPr/>
          <p:nvPr/>
        </p:nvCxnSpPr>
        <p:spPr>
          <a:xfrm flipH="1">
            <a:off x="4205606" y="3583556"/>
            <a:ext cx="4161600" cy="8700"/>
          </a:xfrm>
          <a:prstGeom prst="straightConnector1">
            <a:avLst/>
          </a:prstGeom>
          <a:noFill/>
          <a:ln w="9525" cap="flat" cmpd="sng">
            <a:solidFill>
              <a:srgbClr val="FFC000"/>
            </a:solidFill>
            <a:prstDash val="solid"/>
            <a:miter lim="800000"/>
            <a:headEnd type="none" w="sm" len="sm"/>
            <a:tailEnd type="none" w="sm" len="sm"/>
          </a:ln>
        </p:spPr>
      </p:cxnSp>
      <p:sp>
        <p:nvSpPr>
          <p:cNvPr id="1096" name="Google Shape;1096;p133"/>
          <p:cNvSpPr txBox="1"/>
          <p:nvPr/>
        </p:nvSpPr>
        <p:spPr>
          <a:xfrm>
            <a:off x="4205566" y="3812606"/>
            <a:ext cx="4598100" cy="762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a:solidFill>
                  <a:schemeClr val="lt1"/>
                </a:solidFill>
                <a:latin typeface="Montserrat Medium"/>
                <a:ea typeface="Montserrat Medium"/>
                <a:cs typeface="Montserrat Medium"/>
                <a:sym typeface="Montserrat Medium"/>
              </a:rPr>
              <a:t>Speak to your cardiac team regarding any dietary or activity restrictions you may have</a:t>
            </a:r>
            <a:endParaRPr sz="1500">
              <a:solidFill>
                <a:schemeClr val="lt1"/>
              </a:solidFill>
              <a:latin typeface="Montserrat Medium"/>
              <a:ea typeface="Montserrat Medium"/>
              <a:cs typeface="Montserrat Medium"/>
              <a:sym typeface="Montserrat Medium"/>
            </a:endParaRPr>
          </a:p>
          <a:p>
            <a:pPr marL="0" marR="0" lvl="0" indent="0" algn="ctr" rtl="0">
              <a:spcBef>
                <a:spcPts val="0"/>
              </a:spcBef>
              <a:spcAft>
                <a:spcPts val="0"/>
              </a:spcAft>
              <a:buNone/>
            </a:pPr>
            <a:endParaRPr sz="1500">
              <a:solidFill>
                <a:schemeClr val="lt1"/>
              </a:solidFill>
              <a:latin typeface="Montserrat Medium"/>
              <a:ea typeface="Montserrat Medium"/>
              <a:cs typeface="Montserrat Medium"/>
              <a:sym typeface="Montserrat Medium"/>
            </a:endParaRPr>
          </a:p>
        </p:txBody>
      </p:sp>
      <p:sp>
        <p:nvSpPr>
          <p:cNvPr id="1097" name="Google Shape;1097;p133" descr="Badge Heart with solid fill"/>
          <p:cNvSpPr/>
          <p:nvPr/>
        </p:nvSpPr>
        <p:spPr>
          <a:xfrm>
            <a:off x="3855031" y="3913730"/>
            <a:ext cx="276738" cy="276739"/>
          </a:xfrm>
          <a:custGeom>
            <a:avLst/>
            <a:gdLst/>
            <a:ahLst/>
            <a:cxnLst/>
            <a:rect l="l" t="t" r="r" b="b"/>
            <a:pathLst>
              <a:path w="723499" h="723500" extrusionOk="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90" y="162051"/>
                  <a:pt x="561773" y="90"/>
                  <a:pt x="362074" y="0"/>
                </a:cubicBezTo>
                <a:cubicBezTo>
                  <a:pt x="361966" y="0"/>
                  <a:pt x="361858" y="0"/>
                  <a:pt x="361750" y="0"/>
                </a:cubicBezTo>
                <a:close/>
                <a:moveTo>
                  <a:pt x="361750" y="542973"/>
                </a:moveTo>
                <a:cubicBezTo>
                  <a:pt x="361750" y="542973"/>
                  <a:pt x="185823" y="408442"/>
                  <a:pt x="185823" y="299790"/>
                </a:cubicBezTo>
                <a:cubicBezTo>
                  <a:pt x="185823" y="227343"/>
                  <a:pt x="296551" y="149733"/>
                  <a:pt x="361750" y="279092"/>
                </a:cubicBezTo>
                <a:cubicBezTo>
                  <a:pt x="426949" y="149733"/>
                  <a:pt x="537677" y="227343"/>
                  <a:pt x="537677" y="299790"/>
                </a:cubicBezTo>
                <a:cubicBezTo>
                  <a:pt x="537677" y="408442"/>
                  <a:pt x="361750" y="542973"/>
                  <a:pt x="361750" y="542973"/>
                </a:cubicBezTo>
                <a:close/>
              </a:path>
            </a:pathLst>
          </a:custGeom>
          <a:solidFill>
            <a:srgbClr val="FAB52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98" name="Google Shape;1098;p133"/>
          <p:cNvSpPr txBox="1"/>
          <p:nvPr/>
        </p:nvSpPr>
        <p:spPr>
          <a:xfrm>
            <a:off x="3877609" y="1143525"/>
            <a:ext cx="4598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EA005F"/>
                </a:solidFill>
                <a:latin typeface="Montserrat"/>
                <a:ea typeface="Montserrat"/>
                <a:cs typeface="Montserrat"/>
                <a:sym typeface="Montserrat"/>
              </a:rPr>
              <a:t>THE GOAL: A healthy body weight</a:t>
            </a:r>
            <a:endParaRPr sz="1500">
              <a:solidFill>
                <a:srgbClr val="EA005F"/>
              </a:solidFill>
              <a:latin typeface="Montserrat Medium"/>
              <a:ea typeface="Montserrat Medium"/>
              <a:cs typeface="Montserrat Medium"/>
              <a:sym typeface="Montserrat Medium"/>
            </a:endParaRPr>
          </a:p>
        </p:txBody>
      </p:sp>
      <p:sp>
        <p:nvSpPr>
          <p:cNvPr id="1099" name="Google Shape;1099;p133"/>
          <p:cNvSpPr/>
          <p:nvPr/>
        </p:nvSpPr>
        <p:spPr>
          <a:xfrm rot="-3049521">
            <a:off x="391354" y="3726193"/>
            <a:ext cx="1001130" cy="934597"/>
          </a:xfrm>
          <a:prstGeom prst="frame">
            <a:avLst>
              <a:gd name="adj1" fmla="val 27300"/>
            </a:avLst>
          </a:prstGeom>
          <a:solidFill>
            <a:srgbClr val="EA00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1100" name="Google Shape;1100;p133"/>
          <p:cNvPicPr preferRelativeResize="0"/>
          <p:nvPr/>
        </p:nvPicPr>
        <p:blipFill>
          <a:blip r:embed="rId3">
            <a:alphaModFix/>
          </a:blip>
          <a:stretch>
            <a:fillRect/>
          </a:stretch>
        </p:blipFill>
        <p:spPr>
          <a:xfrm>
            <a:off x="636341" y="185006"/>
            <a:ext cx="2388429" cy="3090900"/>
          </a:xfrm>
          <a:prstGeom prst="rect">
            <a:avLst/>
          </a:prstGeom>
          <a:noFill/>
          <a:ln>
            <a:noFill/>
          </a:ln>
        </p:spPr>
      </p:pic>
      <p:pic>
        <p:nvPicPr>
          <p:cNvPr id="1101" name="Google Shape;1101;p133"/>
          <p:cNvPicPr preferRelativeResize="0"/>
          <p:nvPr/>
        </p:nvPicPr>
        <p:blipFill>
          <a:blip r:embed="rId4">
            <a:alphaModFix/>
          </a:blip>
          <a:stretch>
            <a:fillRect/>
          </a:stretch>
        </p:blipFill>
        <p:spPr>
          <a:xfrm>
            <a:off x="1997156" y="3252400"/>
            <a:ext cx="1667392" cy="1713696"/>
          </a:xfrm>
          <a:prstGeom prst="rect">
            <a:avLst/>
          </a:prstGeom>
          <a:noFill/>
          <a:ln>
            <a:noFill/>
          </a:ln>
        </p:spPr>
      </p:pic>
      <p:sp>
        <p:nvSpPr>
          <p:cNvPr id="1102" name="Google Shape;1102;p1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106"/>
        <p:cNvGrpSpPr/>
        <p:nvPr/>
      </p:nvGrpSpPr>
      <p:grpSpPr>
        <a:xfrm>
          <a:off x="0" y="0"/>
          <a:ext cx="0" cy="0"/>
          <a:chOff x="0" y="0"/>
          <a:chExt cx="0" cy="0"/>
        </a:xfrm>
      </p:grpSpPr>
      <p:sp>
        <p:nvSpPr>
          <p:cNvPr id="1107" name="Google Shape;1107;p134"/>
          <p:cNvSpPr/>
          <p:nvPr/>
        </p:nvSpPr>
        <p:spPr>
          <a:xfrm>
            <a:off x="1796144" y="485685"/>
            <a:ext cx="1256400" cy="1316100"/>
          </a:xfrm>
          <a:prstGeom prst="flowChartDelay">
            <a:avLst/>
          </a:prstGeom>
          <a:solidFill>
            <a:srgbClr val="FFB11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08" name="Google Shape;1108;p134"/>
          <p:cNvSpPr/>
          <p:nvPr/>
        </p:nvSpPr>
        <p:spPr>
          <a:xfrm flipH="1">
            <a:off x="539744" y="1946423"/>
            <a:ext cx="1256400" cy="1316100"/>
          </a:xfrm>
          <a:prstGeom prst="flowChartDelay">
            <a:avLst/>
          </a:prstGeom>
          <a:solidFill>
            <a:srgbClr val="F159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09" name="Google Shape;1109;p134"/>
          <p:cNvSpPr/>
          <p:nvPr/>
        </p:nvSpPr>
        <p:spPr>
          <a:xfrm>
            <a:off x="1796144" y="3425261"/>
            <a:ext cx="1256400" cy="1316100"/>
          </a:xfrm>
          <a:prstGeom prst="flowChartDelay">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10" name="Google Shape;1110;p134"/>
          <p:cNvSpPr txBox="1"/>
          <p:nvPr/>
        </p:nvSpPr>
        <p:spPr>
          <a:xfrm>
            <a:off x="531067" y="2433262"/>
            <a:ext cx="12738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chemeClr val="lt1"/>
                </a:solidFill>
                <a:latin typeface="Montserrat Medium"/>
                <a:ea typeface="Montserrat Medium"/>
                <a:cs typeface="Montserrat Medium"/>
                <a:sym typeface="Montserrat Medium"/>
              </a:rPr>
              <a:t>TATTOOS</a:t>
            </a:r>
            <a:endParaRPr sz="1800"/>
          </a:p>
        </p:txBody>
      </p:sp>
      <p:sp>
        <p:nvSpPr>
          <p:cNvPr id="1111" name="Google Shape;1111;p134"/>
          <p:cNvSpPr txBox="1"/>
          <p:nvPr/>
        </p:nvSpPr>
        <p:spPr>
          <a:xfrm>
            <a:off x="1789678" y="3942441"/>
            <a:ext cx="12363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lt1"/>
                </a:solidFill>
                <a:latin typeface="Montserrat Medium"/>
                <a:ea typeface="Montserrat Medium"/>
                <a:cs typeface="Montserrat Medium"/>
                <a:sym typeface="Montserrat Medium"/>
              </a:rPr>
              <a:t>PIERCINGS</a:t>
            </a:r>
            <a:endParaRPr sz="1500" b="1">
              <a:solidFill>
                <a:schemeClr val="lt1"/>
              </a:solidFill>
              <a:latin typeface="Montserrat Medium"/>
              <a:ea typeface="Montserrat Medium"/>
              <a:cs typeface="Montserrat Medium"/>
              <a:sym typeface="Montserrat Medium"/>
            </a:endParaRPr>
          </a:p>
        </p:txBody>
      </p:sp>
      <p:sp>
        <p:nvSpPr>
          <p:cNvPr id="1112" name="Google Shape;1112;p134"/>
          <p:cNvSpPr txBox="1"/>
          <p:nvPr/>
        </p:nvSpPr>
        <p:spPr>
          <a:xfrm>
            <a:off x="1698096" y="776342"/>
            <a:ext cx="141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chemeClr val="lt1"/>
                </a:solidFill>
                <a:latin typeface="Montserrat Medium"/>
                <a:ea typeface="Montserrat Medium"/>
                <a:cs typeface="Montserrat Medium"/>
                <a:sym typeface="Montserrat Medium"/>
              </a:rPr>
              <a:t>ORAL HYGIENE</a:t>
            </a:r>
            <a:endParaRPr sz="1800" b="1">
              <a:solidFill>
                <a:schemeClr val="lt1"/>
              </a:solidFill>
              <a:latin typeface="Montserrat Medium"/>
              <a:ea typeface="Montserrat Medium"/>
              <a:cs typeface="Montserrat Medium"/>
              <a:sym typeface="Montserrat Medium"/>
            </a:endParaRPr>
          </a:p>
        </p:txBody>
      </p:sp>
      <p:sp>
        <p:nvSpPr>
          <p:cNvPr id="1113" name="Google Shape;1113;p134"/>
          <p:cNvSpPr txBox="1"/>
          <p:nvPr/>
        </p:nvSpPr>
        <p:spPr>
          <a:xfrm>
            <a:off x="1968651" y="1168736"/>
            <a:ext cx="7638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14" name="Google Shape;1114;p134"/>
          <p:cNvSpPr/>
          <p:nvPr/>
        </p:nvSpPr>
        <p:spPr>
          <a:xfrm>
            <a:off x="7552313" y="0"/>
            <a:ext cx="1591800" cy="996900"/>
          </a:xfrm>
          <a:prstGeom prst="rect">
            <a:avLst/>
          </a:prstGeom>
          <a:solidFill>
            <a:srgbClr val="EA005F">
              <a:alpha val="737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15" name="Google Shape;1115;p134"/>
          <p:cNvSpPr/>
          <p:nvPr/>
        </p:nvSpPr>
        <p:spPr>
          <a:xfrm rot="10800000">
            <a:off x="7552199" y="243"/>
            <a:ext cx="1591800" cy="1364700"/>
          </a:xfrm>
          <a:prstGeom prst="rtTriangle">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16" name="Google Shape;1116;p134"/>
          <p:cNvSpPr txBox="1"/>
          <p:nvPr/>
        </p:nvSpPr>
        <p:spPr>
          <a:xfrm>
            <a:off x="3403500" y="1151363"/>
            <a:ext cx="5433300" cy="30246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600" b="1">
                <a:solidFill>
                  <a:schemeClr val="accent4"/>
                </a:solidFill>
              </a:rPr>
              <a:t>Good oral health practices</a:t>
            </a:r>
            <a:r>
              <a:rPr lang="en" sz="1600" b="1">
                <a:solidFill>
                  <a:schemeClr val="lt1"/>
                </a:solidFill>
              </a:rPr>
              <a:t> </a:t>
            </a:r>
            <a:r>
              <a:rPr lang="en" sz="1600">
                <a:solidFill>
                  <a:schemeClr val="lt1"/>
                </a:solidFill>
              </a:rPr>
              <a:t>(i.e., regular dental check ups, flossing daily, and brushing your teeth twice daily) will reduce the likelihood of </a:t>
            </a:r>
            <a:r>
              <a:rPr lang="en" sz="1600" b="1">
                <a:solidFill>
                  <a:schemeClr val="accent4"/>
                </a:solidFill>
              </a:rPr>
              <a:t>endocarditis</a:t>
            </a:r>
            <a:endParaRPr sz="1600" b="1">
              <a:solidFill>
                <a:schemeClr val="accent4"/>
              </a:solidFill>
            </a:endParaRPr>
          </a:p>
          <a:p>
            <a:pPr marL="0" lvl="0" indent="0" algn="l" rtl="0">
              <a:spcBef>
                <a:spcPts val="0"/>
              </a:spcBef>
              <a:spcAft>
                <a:spcPts val="0"/>
              </a:spcAft>
              <a:buNone/>
            </a:pPr>
            <a:endParaRPr sz="1600">
              <a:solidFill>
                <a:schemeClr val="lt1"/>
              </a:solidFill>
            </a:endParaRPr>
          </a:p>
          <a:p>
            <a:pPr marL="0" lvl="0" indent="0" algn="l" rtl="0">
              <a:spcBef>
                <a:spcPts val="0"/>
              </a:spcBef>
              <a:spcAft>
                <a:spcPts val="0"/>
              </a:spcAft>
              <a:buNone/>
            </a:pPr>
            <a:r>
              <a:rPr lang="en" sz="1600">
                <a:solidFill>
                  <a:schemeClr val="lt1"/>
                </a:solidFill>
              </a:rPr>
              <a:t>Make sure to know whether or not you require </a:t>
            </a:r>
            <a:r>
              <a:rPr lang="en" sz="1600" b="1">
                <a:solidFill>
                  <a:schemeClr val="accent4"/>
                </a:solidFill>
              </a:rPr>
              <a:t>antibiotics prior to procedures</a:t>
            </a:r>
            <a:endParaRPr sz="1600" b="1">
              <a:solidFill>
                <a:schemeClr val="accent4"/>
              </a:solidFill>
            </a:endParaRPr>
          </a:p>
          <a:p>
            <a:pPr marL="0" lvl="0" indent="0" algn="l" rtl="0">
              <a:spcBef>
                <a:spcPts val="0"/>
              </a:spcBef>
              <a:spcAft>
                <a:spcPts val="0"/>
              </a:spcAft>
              <a:buNone/>
            </a:pPr>
            <a:endParaRPr sz="1600">
              <a:solidFill>
                <a:schemeClr val="lt1"/>
              </a:solidFill>
            </a:endParaRPr>
          </a:p>
          <a:p>
            <a:pPr marL="0" lvl="0" indent="0" algn="l" rtl="0">
              <a:spcBef>
                <a:spcPts val="0"/>
              </a:spcBef>
              <a:spcAft>
                <a:spcPts val="0"/>
              </a:spcAft>
              <a:buNone/>
            </a:pPr>
            <a:r>
              <a:rPr lang="en" sz="1600" b="1">
                <a:solidFill>
                  <a:schemeClr val="accent4"/>
                </a:solidFill>
              </a:rPr>
              <a:t>Speak to your cardiologist</a:t>
            </a:r>
            <a:r>
              <a:rPr lang="en" sz="1600" b="1">
                <a:solidFill>
                  <a:schemeClr val="lt1"/>
                </a:solidFill>
              </a:rPr>
              <a:t> </a:t>
            </a:r>
            <a:r>
              <a:rPr lang="en" sz="1600">
                <a:solidFill>
                  <a:schemeClr val="lt1"/>
                </a:solidFill>
              </a:rPr>
              <a:t>before getting a tattoo and/or piercing (location matters!)</a:t>
            </a:r>
            <a:endParaRPr sz="1600">
              <a:solidFill>
                <a:schemeClr val="lt1"/>
              </a:solidFill>
            </a:endParaRPr>
          </a:p>
          <a:p>
            <a:pPr marL="0" lvl="0" indent="0" algn="l" rtl="0">
              <a:spcBef>
                <a:spcPts val="0"/>
              </a:spcBef>
              <a:spcAft>
                <a:spcPts val="0"/>
              </a:spcAft>
              <a:buNone/>
            </a:pPr>
            <a:endParaRPr sz="1600">
              <a:solidFill>
                <a:schemeClr val="lt1"/>
              </a:solidFill>
            </a:endParaRPr>
          </a:p>
          <a:p>
            <a:pPr marL="0" lvl="0" indent="0" algn="l" rtl="0">
              <a:spcBef>
                <a:spcPts val="0"/>
              </a:spcBef>
              <a:spcAft>
                <a:spcPts val="0"/>
              </a:spcAft>
              <a:buNone/>
            </a:pPr>
            <a:r>
              <a:rPr lang="en" sz="1600">
                <a:solidFill>
                  <a:schemeClr val="lt1"/>
                </a:solidFill>
              </a:rPr>
              <a:t>Tattoos and</a:t>
            </a:r>
            <a:r>
              <a:rPr lang="en" sz="1600" b="1">
                <a:solidFill>
                  <a:schemeClr val="lt1"/>
                </a:solidFill>
              </a:rPr>
              <a:t> </a:t>
            </a:r>
            <a:r>
              <a:rPr lang="en" sz="1600" b="1">
                <a:solidFill>
                  <a:schemeClr val="accent4"/>
                </a:solidFill>
              </a:rPr>
              <a:t>anticoagulant medications</a:t>
            </a:r>
            <a:r>
              <a:rPr lang="en" sz="1600">
                <a:solidFill>
                  <a:schemeClr val="lt1"/>
                </a:solidFill>
              </a:rPr>
              <a:t> - speak to your cardiologist </a:t>
            </a:r>
            <a:endParaRPr sz="1600">
              <a:solidFill>
                <a:schemeClr val="lt1"/>
              </a:solidFill>
            </a:endParaRPr>
          </a:p>
        </p:txBody>
      </p:sp>
      <p:sp>
        <p:nvSpPr>
          <p:cNvPr id="1117" name="Google Shape;1117;p134"/>
          <p:cNvSpPr/>
          <p:nvPr/>
        </p:nvSpPr>
        <p:spPr>
          <a:xfrm>
            <a:off x="4036448" y="281779"/>
            <a:ext cx="204000" cy="204000"/>
          </a:xfrm>
          <a:prstGeom prst="ellipse">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18" name="Google Shape;1118;p134"/>
          <p:cNvSpPr/>
          <p:nvPr/>
        </p:nvSpPr>
        <p:spPr>
          <a:xfrm>
            <a:off x="5503298" y="4741229"/>
            <a:ext cx="119700" cy="119700"/>
          </a:xfrm>
          <a:prstGeom prst="ellipse">
            <a:avLst/>
          </a:prstGeom>
          <a:solidFill>
            <a:srgbClr val="007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19" name="Google Shape;1119;p134"/>
          <p:cNvSpPr/>
          <p:nvPr/>
        </p:nvSpPr>
        <p:spPr>
          <a:xfrm rot="-3720780">
            <a:off x="5990980" y="329893"/>
            <a:ext cx="284216" cy="199681"/>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20" name="Google Shape;1120;p134"/>
          <p:cNvSpPr/>
          <p:nvPr/>
        </p:nvSpPr>
        <p:spPr>
          <a:xfrm rot="8989561">
            <a:off x="4105655" y="4391858"/>
            <a:ext cx="284216" cy="199681"/>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21" name="Google Shape;1121;p134"/>
          <p:cNvSpPr/>
          <p:nvPr/>
        </p:nvSpPr>
        <p:spPr>
          <a:xfrm rot="-2000297">
            <a:off x="8633992" y="4706811"/>
            <a:ext cx="311692" cy="342895"/>
          </a:xfrm>
          <a:prstGeom prst="mathMultiply">
            <a:avLst>
              <a:gd name="adj1" fmla="val 20027"/>
            </a:avLst>
          </a:prstGeom>
          <a:no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122" name="Google Shape;1122;p134"/>
          <p:cNvPicPr preferRelativeResize="0"/>
          <p:nvPr/>
        </p:nvPicPr>
        <p:blipFill rotWithShape="1">
          <a:blip r:embed="rId3">
            <a:alphaModFix/>
          </a:blip>
          <a:srcRect l="21789"/>
          <a:stretch/>
        </p:blipFill>
        <p:spPr>
          <a:xfrm>
            <a:off x="578138" y="485681"/>
            <a:ext cx="1110057" cy="1301026"/>
          </a:xfrm>
          <a:prstGeom prst="rect">
            <a:avLst/>
          </a:prstGeom>
          <a:noFill/>
          <a:ln>
            <a:noFill/>
          </a:ln>
        </p:spPr>
      </p:pic>
      <p:pic>
        <p:nvPicPr>
          <p:cNvPr id="1123" name="Google Shape;1123;p134"/>
          <p:cNvPicPr preferRelativeResize="0"/>
          <p:nvPr/>
        </p:nvPicPr>
        <p:blipFill>
          <a:blip r:embed="rId4">
            <a:alphaModFix/>
          </a:blip>
          <a:stretch>
            <a:fillRect/>
          </a:stretch>
        </p:blipFill>
        <p:spPr>
          <a:xfrm>
            <a:off x="1892756" y="1944731"/>
            <a:ext cx="1110051" cy="1315968"/>
          </a:xfrm>
          <a:prstGeom prst="rect">
            <a:avLst/>
          </a:prstGeom>
          <a:noFill/>
          <a:ln>
            <a:noFill/>
          </a:ln>
        </p:spPr>
      </p:pic>
      <p:pic>
        <p:nvPicPr>
          <p:cNvPr id="1124" name="Google Shape;1124;p134"/>
          <p:cNvPicPr preferRelativeResize="0"/>
          <p:nvPr/>
        </p:nvPicPr>
        <p:blipFill>
          <a:blip r:embed="rId5">
            <a:alphaModFix/>
          </a:blip>
          <a:stretch>
            <a:fillRect/>
          </a:stretch>
        </p:blipFill>
        <p:spPr>
          <a:xfrm>
            <a:off x="577406" y="3422099"/>
            <a:ext cx="1110056" cy="1340859"/>
          </a:xfrm>
          <a:prstGeom prst="rect">
            <a:avLst/>
          </a:prstGeom>
          <a:noFill/>
          <a:ln>
            <a:noFill/>
          </a:ln>
        </p:spPr>
      </p:pic>
      <p:cxnSp>
        <p:nvCxnSpPr>
          <p:cNvPr id="1125" name="Google Shape;1125;p134"/>
          <p:cNvCxnSpPr/>
          <p:nvPr/>
        </p:nvCxnSpPr>
        <p:spPr>
          <a:xfrm flipH="1">
            <a:off x="3482372" y="2005838"/>
            <a:ext cx="4161600" cy="8700"/>
          </a:xfrm>
          <a:prstGeom prst="straightConnector1">
            <a:avLst/>
          </a:prstGeom>
          <a:noFill/>
          <a:ln w="9525" cap="flat" cmpd="sng">
            <a:solidFill>
              <a:srgbClr val="FFC000"/>
            </a:solidFill>
            <a:prstDash val="solid"/>
            <a:miter lim="800000"/>
            <a:headEnd type="none" w="sm" len="sm"/>
            <a:tailEnd type="none" w="sm" len="sm"/>
          </a:ln>
        </p:spPr>
      </p:cxnSp>
      <p:cxnSp>
        <p:nvCxnSpPr>
          <p:cNvPr id="1126" name="Google Shape;1126;p134"/>
          <p:cNvCxnSpPr/>
          <p:nvPr/>
        </p:nvCxnSpPr>
        <p:spPr>
          <a:xfrm flipH="1">
            <a:off x="3482372" y="2779538"/>
            <a:ext cx="4161600" cy="8700"/>
          </a:xfrm>
          <a:prstGeom prst="straightConnector1">
            <a:avLst/>
          </a:prstGeom>
          <a:noFill/>
          <a:ln w="9525" cap="flat" cmpd="sng">
            <a:solidFill>
              <a:srgbClr val="FFC000"/>
            </a:solidFill>
            <a:prstDash val="solid"/>
            <a:miter lim="800000"/>
            <a:headEnd type="none" w="sm" len="sm"/>
            <a:tailEnd type="none" w="sm" len="sm"/>
          </a:ln>
        </p:spPr>
      </p:cxnSp>
      <p:cxnSp>
        <p:nvCxnSpPr>
          <p:cNvPr id="1127" name="Google Shape;1127;p134"/>
          <p:cNvCxnSpPr/>
          <p:nvPr/>
        </p:nvCxnSpPr>
        <p:spPr>
          <a:xfrm flipH="1">
            <a:off x="3482381" y="3534769"/>
            <a:ext cx="4161600" cy="8700"/>
          </a:xfrm>
          <a:prstGeom prst="straightConnector1">
            <a:avLst/>
          </a:prstGeom>
          <a:noFill/>
          <a:ln w="9525" cap="flat" cmpd="sng">
            <a:solidFill>
              <a:srgbClr val="FFC000"/>
            </a:solidFill>
            <a:prstDash val="solid"/>
            <a:miter lim="800000"/>
            <a:headEnd type="none" w="sm" len="sm"/>
            <a:tailEnd type="none" w="sm" len="sm"/>
          </a:ln>
        </p:spPr>
      </p:cxnSp>
      <p:sp>
        <p:nvSpPr>
          <p:cNvPr id="1128" name="Google Shape;1128;p1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Housekeeping</a:t>
            </a:r>
            <a:endParaRPr>
              <a:solidFill>
                <a:srgbClr val="073763"/>
              </a:solidFill>
            </a:endParaRPr>
          </a:p>
          <a:p>
            <a:pPr marL="0" lvl="0" indent="0" algn="l" rtl="0">
              <a:spcBef>
                <a:spcPts val="0"/>
              </a:spcBef>
              <a:spcAft>
                <a:spcPts val="0"/>
              </a:spcAft>
              <a:buNone/>
            </a:pPr>
            <a:endParaRPr/>
          </a:p>
        </p:txBody>
      </p:sp>
      <p:sp>
        <p:nvSpPr>
          <p:cNvPr id="364" name="Google Shape;364;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Graphic Recording</a:t>
            </a:r>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a:t>If you need help:</a:t>
            </a:r>
            <a:endParaRPr/>
          </a:p>
          <a:p>
            <a:pPr marL="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r>
              <a:rPr lang="en" sz="1400" i="1">
                <a:solidFill>
                  <a:srgbClr val="3C4043"/>
                </a:solidFill>
              </a:rPr>
              <a:t>Using the Zoom Chat, send a direct message to: 🛠 TECH-HOST - ERM </a:t>
            </a:r>
            <a:r>
              <a:rPr lang="en" sz="1450">
                <a:solidFill>
                  <a:srgbClr val="3C4043"/>
                </a:solidFill>
                <a:latin typeface="Roboto"/>
                <a:ea typeface="Roboto"/>
                <a:cs typeface="Roboto"/>
                <a:sym typeface="Roboto"/>
              </a:rPr>
              <a:t> </a:t>
            </a:r>
            <a:endParaRPr sz="2200"/>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365" name="Google Shape;365;p65"/>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366" name="Google Shape;366;p65"/>
          <p:cNvPicPr preferRelativeResize="0"/>
          <p:nvPr/>
        </p:nvPicPr>
        <p:blipFill>
          <a:blip r:embed="rId4">
            <a:alphaModFix/>
          </a:blip>
          <a:stretch>
            <a:fillRect/>
          </a:stretch>
        </p:blipFill>
        <p:spPr>
          <a:xfrm>
            <a:off x="575113" y="3253600"/>
            <a:ext cx="7860574" cy="770075"/>
          </a:xfrm>
          <a:prstGeom prst="rect">
            <a:avLst/>
          </a:prstGeom>
          <a:noFill/>
          <a:ln>
            <a:noFill/>
          </a:ln>
        </p:spPr>
      </p:pic>
      <p:sp>
        <p:nvSpPr>
          <p:cNvPr id="367" name="Google Shape;367;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AB52A"/>
        </a:solidFill>
        <a:effectLst/>
      </p:bgPr>
    </p:bg>
    <p:spTree>
      <p:nvGrpSpPr>
        <p:cNvPr id="1" name="Shape 1132"/>
        <p:cNvGrpSpPr/>
        <p:nvPr/>
      </p:nvGrpSpPr>
      <p:grpSpPr>
        <a:xfrm>
          <a:off x="0" y="0"/>
          <a:ext cx="0" cy="0"/>
          <a:chOff x="0" y="0"/>
          <a:chExt cx="0" cy="0"/>
        </a:xfrm>
      </p:grpSpPr>
      <p:sp>
        <p:nvSpPr>
          <p:cNvPr id="1133" name="Google Shape;1133;p135"/>
          <p:cNvSpPr/>
          <p:nvPr/>
        </p:nvSpPr>
        <p:spPr>
          <a:xfrm flipH="1">
            <a:off x="6961200" y="-107781"/>
            <a:ext cx="2182800" cy="2182500"/>
          </a:xfrm>
          <a:prstGeom prst="flowChartDelay">
            <a:avLst/>
          </a:prstGeom>
          <a:solidFill>
            <a:srgbClr val="8F45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34" name="Google Shape;1134;p135"/>
          <p:cNvSpPr/>
          <p:nvPr/>
        </p:nvSpPr>
        <p:spPr>
          <a:xfrm>
            <a:off x="-1109794" y="-1209394"/>
            <a:ext cx="2057400" cy="1976400"/>
          </a:xfrm>
          <a:prstGeom prst="donut">
            <a:avLst>
              <a:gd name="adj" fmla="val 10392"/>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35" name="Google Shape;1135;p135"/>
          <p:cNvSpPr txBox="1"/>
          <p:nvPr/>
        </p:nvSpPr>
        <p:spPr>
          <a:xfrm>
            <a:off x="392302" y="486989"/>
            <a:ext cx="37062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b="1">
                <a:solidFill>
                  <a:srgbClr val="EA005F"/>
                </a:solidFill>
                <a:latin typeface="Open Sans ExtraBold"/>
                <a:ea typeface="Open Sans ExtraBold"/>
                <a:cs typeface="Open Sans ExtraBold"/>
                <a:sym typeface="Open Sans ExtraBold"/>
              </a:rPr>
              <a:t>ALCOHOL</a:t>
            </a:r>
            <a:endParaRPr sz="3000" b="1">
              <a:solidFill>
                <a:srgbClr val="EA005F"/>
              </a:solidFill>
              <a:latin typeface="Open Sans ExtraBold"/>
              <a:ea typeface="Open Sans ExtraBold"/>
              <a:cs typeface="Open Sans ExtraBold"/>
              <a:sym typeface="Open Sans ExtraBold"/>
            </a:endParaRPr>
          </a:p>
        </p:txBody>
      </p:sp>
      <p:sp>
        <p:nvSpPr>
          <p:cNvPr id="1136" name="Google Shape;1136;p135"/>
          <p:cNvSpPr txBox="1"/>
          <p:nvPr/>
        </p:nvSpPr>
        <p:spPr>
          <a:xfrm>
            <a:off x="392306" y="995606"/>
            <a:ext cx="3815700" cy="3532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500">
                <a:solidFill>
                  <a:schemeClr val="dk1"/>
                </a:solidFill>
                <a:latin typeface="Roboto"/>
                <a:ea typeface="Roboto"/>
                <a:cs typeface="Roboto"/>
                <a:sym typeface="Roboto"/>
              </a:rPr>
              <a:t>When of legal age, drinking in moderation is okay - drinking large amounts of alcohol (binge drinking) is not safe!</a:t>
            </a: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 sz="1500">
                <a:solidFill>
                  <a:schemeClr val="dk1"/>
                </a:solidFill>
                <a:latin typeface="Roboto"/>
                <a:ea typeface="Roboto"/>
                <a:cs typeface="Roboto"/>
                <a:sym typeface="Roboto"/>
              </a:rPr>
              <a:t>There are some people for whom even small amounts of alcohol are not safe. This includes some people with high blood pressure or some heart rhythm problems (arrhythmias).</a:t>
            </a: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 sz="1500">
                <a:solidFill>
                  <a:schemeClr val="dk1"/>
                </a:solidFill>
                <a:latin typeface="Roboto"/>
                <a:ea typeface="Roboto"/>
                <a:cs typeface="Roboto"/>
                <a:sym typeface="Roboto"/>
              </a:rPr>
              <a:t>Alcohol can affect the liver, and for some, may cause further liver damage. </a:t>
            </a: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5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 sz="1500">
                <a:solidFill>
                  <a:schemeClr val="dk1"/>
                </a:solidFill>
                <a:latin typeface="Roboto"/>
                <a:ea typeface="Roboto"/>
                <a:cs typeface="Roboto"/>
                <a:sym typeface="Roboto"/>
              </a:rPr>
              <a:t>Be aware of any interactions alcohol may have with medications.</a:t>
            </a:r>
            <a:endParaRPr sz="1500">
              <a:solidFill>
                <a:schemeClr val="dk1"/>
              </a:solidFill>
              <a:latin typeface="Roboto"/>
              <a:ea typeface="Roboto"/>
              <a:cs typeface="Roboto"/>
              <a:sym typeface="Roboto"/>
            </a:endParaRPr>
          </a:p>
        </p:txBody>
      </p:sp>
      <p:sp>
        <p:nvSpPr>
          <p:cNvPr id="1137" name="Google Shape;1137;p135"/>
          <p:cNvSpPr/>
          <p:nvPr/>
        </p:nvSpPr>
        <p:spPr>
          <a:xfrm rot="-10115449">
            <a:off x="6998437" y="219803"/>
            <a:ext cx="284216" cy="199681"/>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38" name="Google Shape;1138;p135"/>
          <p:cNvSpPr/>
          <p:nvPr/>
        </p:nvSpPr>
        <p:spPr>
          <a:xfrm rot="-2421446">
            <a:off x="8575766" y="3616649"/>
            <a:ext cx="284216" cy="199682"/>
          </a:xfrm>
          <a:prstGeom prst="flowChartMerge">
            <a:avLst/>
          </a:prstGeom>
          <a:noFill/>
          <a:ln w="158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39" name="Google Shape;1139;p135"/>
          <p:cNvSpPr/>
          <p:nvPr/>
        </p:nvSpPr>
        <p:spPr>
          <a:xfrm rot="4204546">
            <a:off x="2437149" y="251361"/>
            <a:ext cx="149658" cy="136561"/>
          </a:xfrm>
          <a:prstGeom prst="plus">
            <a:avLst>
              <a:gd name="adj" fmla="val 42032"/>
            </a:avLst>
          </a:prstGeom>
          <a:solidFill>
            <a:srgbClr val="0070C0">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0" name="Google Shape;1140;p135"/>
          <p:cNvSpPr/>
          <p:nvPr/>
        </p:nvSpPr>
        <p:spPr>
          <a:xfrm>
            <a:off x="1744926" y="4555733"/>
            <a:ext cx="228600" cy="235800"/>
          </a:xfrm>
          <a:prstGeom prst="flowChartConnector">
            <a:avLst/>
          </a:prstGeom>
          <a:noFill/>
          <a:ln w="12700" cap="flat" cmpd="sng">
            <a:solidFill>
              <a:srgbClr val="FF3B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1" name="Google Shape;1141;p135"/>
          <p:cNvSpPr/>
          <p:nvPr/>
        </p:nvSpPr>
        <p:spPr>
          <a:xfrm rot="-9104284">
            <a:off x="181181" y="4684436"/>
            <a:ext cx="404502" cy="328449"/>
          </a:xfrm>
          <a:prstGeom prst="flowChartMerge">
            <a:avLst/>
          </a:prstGeom>
          <a:solidFill>
            <a:srgbClr val="FB6B8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2" name="Google Shape;1142;p135"/>
          <p:cNvSpPr/>
          <p:nvPr/>
        </p:nvSpPr>
        <p:spPr>
          <a:xfrm>
            <a:off x="471066" y="1808583"/>
            <a:ext cx="1986600" cy="34200"/>
          </a:xfrm>
          <a:prstGeom prst="roundRect">
            <a:avLst>
              <a:gd name="adj" fmla="val 16667"/>
            </a:avLst>
          </a:prstGeom>
          <a:solidFill>
            <a:srgbClr val="FF3B8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3" name="Google Shape;1143;p135"/>
          <p:cNvSpPr/>
          <p:nvPr/>
        </p:nvSpPr>
        <p:spPr>
          <a:xfrm>
            <a:off x="471066" y="3221733"/>
            <a:ext cx="1986600" cy="34200"/>
          </a:xfrm>
          <a:prstGeom prst="roundRect">
            <a:avLst>
              <a:gd name="adj" fmla="val 16667"/>
            </a:avLst>
          </a:prstGeom>
          <a:solidFill>
            <a:srgbClr val="FF3B8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4" name="Google Shape;1144;p135"/>
          <p:cNvSpPr/>
          <p:nvPr/>
        </p:nvSpPr>
        <p:spPr>
          <a:xfrm>
            <a:off x="3292639" y="4502222"/>
            <a:ext cx="511800" cy="544200"/>
          </a:xfrm>
          <a:prstGeom prst="chevron">
            <a:avLst>
              <a:gd name="adj" fmla="val 48453"/>
            </a:avLst>
          </a:prstGeom>
          <a:solidFill>
            <a:srgbClr val="00206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45" name="Google Shape;1145;p135"/>
          <p:cNvSpPr/>
          <p:nvPr/>
        </p:nvSpPr>
        <p:spPr>
          <a:xfrm>
            <a:off x="3695325" y="4502222"/>
            <a:ext cx="511800" cy="544200"/>
          </a:xfrm>
          <a:prstGeom prst="chevron">
            <a:avLst>
              <a:gd name="adj" fmla="val 48453"/>
            </a:avLst>
          </a:prstGeom>
          <a:solidFill>
            <a:srgbClr val="00206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1146" name="Google Shape;1146;p135"/>
          <p:cNvPicPr preferRelativeResize="0"/>
          <p:nvPr/>
        </p:nvPicPr>
        <p:blipFill>
          <a:blip r:embed="rId3">
            <a:alphaModFix/>
          </a:blip>
          <a:stretch>
            <a:fillRect/>
          </a:stretch>
        </p:blipFill>
        <p:spPr>
          <a:xfrm>
            <a:off x="4387762" y="914915"/>
            <a:ext cx="4436194" cy="3427971"/>
          </a:xfrm>
          <a:prstGeom prst="rect">
            <a:avLst/>
          </a:prstGeom>
          <a:noFill/>
          <a:ln>
            <a:noFill/>
          </a:ln>
        </p:spPr>
      </p:pic>
      <p:sp>
        <p:nvSpPr>
          <p:cNvPr id="1147" name="Google Shape;1147;p135"/>
          <p:cNvSpPr txBox="1"/>
          <p:nvPr/>
        </p:nvSpPr>
        <p:spPr>
          <a:xfrm>
            <a:off x="4752759" y="4285744"/>
            <a:ext cx="37062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a:latin typeface="Roboto"/>
                <a:ea typeface="Roboto"/>
                <a:cs typeface="Roboto"/>
                <a:sym typeface="Roboto"/>
              </a:rPr>
              <a:t>Canadian Centre on Substance Use and Addiction, 2018</a:t>
            </a:r>
            <a:endParaRPr sz="1100">
              <a:latin typeface="Roboto"/>
              <a:ea typeface="Roboto"/>
              <a:cs typeface="Roboto"/>
              <a:sym typeface="Roboto"/>
            </a:endParaRPr>
          </a:p>
        </p:txBody>
      </p:sp>
      <p:sp>
        <p:nvSpPr>
          <p:cNvPr id="1148" name="Google Shape;1148;p135"/>
          <p:cNvSpPr/>
          <p:nvPr/>
        </p:nvSpPr>
        <p:spPr>
          <a:xfrm>
            <a:off x="471066" y="3888727"/>
            <a:ext cx="1986600" cy="34200"/>
          </a:xfrm>
          <a:prstGeom prst="roundRect">
            <a:avLst>
              <a:gd name="adj" fmla="val 16667"/>
            </a:avLst>
          </a:prstGeom>
          <a:solidFill>
            <a:srgbClr val="FF3B8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9" name="Google Shape;1149;p1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10B4E"/>
        </a:solidFill>
        <a:effectLst/>
      </p:bgPr>
    </p:bg>
    <p:spTree>
      <p:nvGrpSpPr>
        <p:cNvPr id="1" name="Shape 1153"/>
        <p:cNvGrpSpPr/>
        <p:nvPr/>
      </p:nvGrpSpPr>
      <p:grpSpPr>
        <a:xfrm>
          <a:off x="0" y="0"/>
          <a:ext cx="0" cy="0"/>
          <a:chOff x="0" y="0"/>
          <a:chExt cx="0" cy="0"/>
        </a:xfrm>
      </p:grpSpPr>
      <p:sp>
        <p:nvSpPr>
          <p:cNvPr id="1154" name="Google Shape;1154;p136"/>
          <p:cNvSpPr/>
          <p:nvPr/>
        </p:nvSpPr>
        <p:spPr>
          <a:xfrm rot="-3485638">
            <a:off x="390819" y="3684456"/>
            <a:ext cx="531855" cy="872338"/>
          </a:xfrm>
          <a:prstGeom prst="parallelogram">
            <a:avLst>
              <a:gd name="adj" fmla="val 51271"/>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55" name="Google Shape;1155;p136"/>
          <p:cNvSpPr/>
          <p:nvPr/>
        </p:nvSpPr>
        <p:spPr>
          <a:xfrm>
            <a:off x="6094321" y="-540031"/>
            <a:ext cx="3387300" cy="3328200"/>
          </a:xfrm>
          <a:prstGeom prst="donut">
            <a:avLst>
              <a:gd name="adj" fmla="val 14204"/>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56" name="Google Shape;1156;p136"/>
          <p:cNvSpPr/>
          <p:nvPr/>
        </p:nvSpPr>
        <p:spPr>
          <a:xfrm>
            <a:off x="4758418" y="4408716"/>
            <a:ext cx="2590800" cy="2545800"/>
          </a:xfrm>
          <a:prstGeom prst="donut">
            <a:avLst>
              <a:gd name="adj" fmla="val 14204"/>
            </a:avLst>
          </a:prstGeom>
          <a:solidFill>
            <a:srgbClr val="2E75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57" name="Google Shape;1157;p136"/>
          <p:cNvSpPr/>
          <p:nvPr/>
        </p:nvSpPr>
        <p:spPr>
          <a:xfrm rot="-3548249">
            <a:off x="365465" y="3903333"/>
            <a:ext cx="553238" cy="735267"/>
          </a:xfrm>
          <a:prstGeom prst="parallelogram">
            <a:avLst>
              <a:gd name="adj" fmla="val 48710"/>
            </a:avLst>
          </a:prstGeom>
          <a:noFill/>
          <a:ln w="12700" cap="flat" cmpd="sng">
            <a:solidFill>
              <a:srgbClr val="DF0E6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58" name="Google Shape;1158;p136"/>
          <p:cNvSpPr/>
          <p:nvPr/>
        </p:nvSpPr>
        <p:spPr>
          <a:xfrm rot="4628121">
            <a:off x="8536297" y="195126"/>
            <a:ext cx="277567" cy="286450"/>
          </a:xfrm>
          <a:prstGeom prst="diamond">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59" name="Google Shape;1159;p136"/>
          <p:cNvSpPr/>
          <p:nvPr/>
        </p:nvSpPr>
        <p:spPr>
          <a:xfrm rot="8016634">
            <a:off x="339180" y="377518"/>
            <a:ext cx="306197" cy="255269"/>
          </a:xfrm>
          <a:prstGeom prst="triangle">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0" name="Google Shape;1160;p136"/>
          <p:cNvSpPr/>
          <p:nvPr/>
        </p:nvSpPr>
        <p:spPr>
          <a:xfrm>
            <a:off x="7590177"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61" name="Google Shape;1161;p136"/>
          <p:cNvSpPr/>
          <p:nvPr/>
        </p:nvSpPr>
        <p:spPr>
          <a:xfrm>
            <a:off x="7992863"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62" name="Google Shape;1162;p136"/>
          <p:cNvSpPr/>
          <p:nvPr/>
        </p:nvSpPr>
        <p:spPr>
          <a:xfrm rot="2679349">
            <a:off x="4750729" y="720372"/>
            <a:ext cx="529703" cy="407937"/>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3" name="Google Shape;1163;p136"/>
          <p:cNvSpPr/>
          <p:nvPr/>
        </p:nvSpPr>
        <p:spPr>
          <a:xfrm rot="2679316">
            <a:off x="3174805" y="4696732"/>
            <a:ext cx="176285" cy="135767"/>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4" name="Google Shape;1164;p136"/>
          <p:cNvSpPr/>
          <p:nvPr/>
        </p:nvSpPr>
        <p:spPr>
          <a:xfrm>
            <a:off x="5026410" y="4651320"/>
            <a:ext cx="225300" cy="226200"/>
          </a:xfrm>
          <a:prstGeom prst="ellipse">
            <a:avLst/>
          </a:prstGeom>
          <a:noFill/>
          <a:ln w="1270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5" name="Google Shape;1165;p136"/>
          <p:cNvSpPr txBox="1"/>
          <p:nvPr/>
        </p:nvSpPr>
        <p:spPr>
          <a:xfrm>
            <a:off x="1159109" y="421688"/>
            <a:ext cx="2530800" cy="1593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b="1">
                <a:solidFill>
                  <a:srgbClr val="FFC000"/>
                </a:solidFill>
                <a:latin typeface="Open Sans ExtraBold"/>
                <a:ea typeface="Open Sans ExtraBold"/>
                <a:cs typeface="Open Sans ExtraBold"/>
                <a:sym typeface="Open Sans ExtraBold"/>
              </a:rPr>
              <a:t>SMOKING and </a:t>
            </a:r>
            <a:endParaRPr sz="3300" b="1">
              <a:solidFill>
                <a:srgbClr val="FFC000"/>
              </a:solidFill>
              <a:latin typeface="Open Sans ExtraBold"/>
              <a:ea typeface="Open Sans ExtraBold"/>
              <a:cs typeface="Open Sans ExtraBold"/>
              <a:sym typeface="Open Sans ExtraBold"/>
            </a:endParaRPr>
          </a:p>
          <a:p>
            <a:pPr marL="0" marR="0" lvl="0" indent="0" algn="l" rtl="0">
              <a:spcBef>
                <a:spcPts val="0"/>
              </a:spcBef>
              <a:spcAft>
                <a:spcPts val="0"/>
              </a:spcAft>
              <a:buNone/>
            </a:pPr>
            <a:r>
              <a:rPr lang="en" sz="3300" b="1">
                <a:solidFill>
                  <a:srgbClr val="FFC000"/>
                </a:solidFill>
                <a:latin typeface="Open Sans ExtraBold"/>
                <a:ea typeface="Open Sans ExtraBold"/>
                <a:cs typeface="Open Sans ExtraBold"/>
                <a:sym typeface="Open Sans ExtraBold"/>
              </a:rPr>
              <a:t>VAPING</a:t>
            </a:r>
            <a:endParaRPr sz="3300" b="1">
              <a:solidFill>
                <a:srgbClr val="FFC000"/>
              </a:solidFill>
              <a:latin typeface="Open Sans ExtraBold"/>
              <a:ea typeface="Open Sans ExtraBold"/>
              <a:cs typeface="Open Sans ExtraBold"/>
              <a:sym typeface="Open Sans ExtraBold"/>
            </a:endParaRPr>
          </a:p>
        </p:txBody>
      </p:sp>
      <p:sp>
        <p:nvSpPr>
          <p:cNvPr id="1166" name="Google Shape;1166;p136"/>
          <p:cNvSpPr txBox="1"/>
          <p:nvPr/>
        </p:nvSpPr>
        <p:spPr>
          <a:xfrm>
            <a:off x="1159109" y="2014684"/>
            <a:ext cx="4007100" cy="2470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300">
                <a:solidFill>
                  <a:schemeClr val="lt1"/>
                </a:solidFill>
                <a:latin typeface="Roboto"/>
                <a:ea typeface="Roboto"/>
                <a:cs typeface="Roboto"/>
                <a:sym typeface="Roboto"/>
              </a:rPr>
              <a:t>There are S</a:t>
            </a:r>
            <a:r>
              <a:rPr lang="en" sz="1300" b="1">
                <a:solidFill>
                  <a:schemeClr val="lt1"/>
                </a:solidFill>
                <a:latin typeface="Roboto"/>
                <a:ea typeface="Roboto"/>
                <a:cs typeface="Roboto"/>
                <a:sym typeface="Roboto"/>
              </a:rPr>
              <a:t>HORT- AND LONG-TERM HEALTH RISKS</a:t>
            </a:r>
            <a:r>
              <a:rPr lang="en" sz="1300">
                <a:solidFill>
                  <a:schemeClr val="lt1"/>
                </a:solidFill>
                <a:latin typeface="Roboto"/>
                <a:ea typeface="Roboto"/>
                <a:cs typeface="Roboto"/>
                <a:sym typeface="Roboto"/>
              </a:rPr>
              <a:t> associated with both smoking and vaping, these can include: </a:t>
            </a:r>
            <a:endParaRPr sz="1300">
              <a:solidFill>
                <a:schemeClr val="lt1"/>
              </a:solidFill>
              <a:latin typeface="Roboto"/>
              <a:ea typeface="Roboto"/>
              <a:cs typeface="Roboto"/>
              <a:sym typeface="Roboto"/>
            </a:endParaRPr>
          </a:p>
          <a:p>
            <a:pPr marL="342900" marR="0" lvl="0" indent="-247650" algn="l" rtl="0">
              <a:lnSpc>
                <a:spcPct val="100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lung injury with evidence that it is related to one or more of the chemicals found in vaping solutions</a:t>
            </a:r>
            <a:endParaRPr sz="1300">
              <a:solidFill>
                <a:schemeClr val="lt1"/>
              </a:solidFill>
              <a:latin typeface="Roboto"/>
              <a:ea typeface="Roboto"/>
              <a:cs typeface="Roboto"/>
              <a:sym typeface="Roboto"/>
            </a:endParaRPr>
          </a:p>
          <a:p>
            <a:pPr marL="342900" marR="0" lvl="0" indent="-247650" algn="l" rtl="0">
              <a:lnSpc>
                <a:spcPct val="100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negative impact on brain development (attention, learning, mood and impulse control)</a:t>
            </a:r>
            <a:endParaRPr sz="1300">
              <a:solidFill>
                <a:schemeClr val="lt1"/>
              </a:solidFill>
              <a:latin typeface="Roboto"/>
              <a:ea typeface="Roboto"/>
              <a:cs typeface="Roboto"/>
              <a:sym typeface="Roboto"/>
            </a:endParaRPr>
          </a:p>
          <a:p>
            <a:pPr marL="342900" marR="0" lvl="0" indent="-247650" algn="l" rtl="0">
              <a:lnSpc>
                <a:spcPct val="100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nicotine addiction. Nicotine is toxic to the lungs and long-term use may increase the risk of chronic lung disease.</a:t>
            </a:r>
            <a:endParaRPr sz="1300">
              <a:solidFill>
                <a:schemeClr val="lt1"/>
              </a:solidFill>
              <a:latin typeface="Roboto"/>
              <a:ea typeface="Roboto"/>
              <a:cs typeface="Roboto"/>
              <a:sym typeface="Roboto"/>
            </a:endParaRPr>
          </a:p>
          <a:p>
            <a:pPr marL="342900" lvl="0" indent="-2476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seizures</a:t>
            </a:r>
            <a:endParaRPr sz="1300">
              <a:solidFill>
                <a:schemeClr val="lt1"/>
              </a:solidFill>
              <a:latin typeface="Roboto"/>
              <a:ea typeface="Roboto"/>
              <a:cs typeface="Roboto"/>
              <a:sym typeface="Roboto"/>
            </a:endParaRPr>
          </a:p>
        </p:txBody>
      </p:sp>
      <p:pic>
        <p:nvPicPr>
          <p:cNvPr id="1167" name="Google Shape;1167;p136"/>
          <p:cNvPicPr preferRelativeResize="0"/>
          <p:nvPr/>
        </p:nvPicPr>
        <p:blipFill>
          <a:blip r:embed="rId3">
            <a:alphaModFix/>
          </a:blip>
          <a:stretch>
            <a:fillRect/>
          </a:stretch>
        </p:blipFill>
        <p:spPr>
          <a:xfrm>
            <a:off x="5482650" y="962869"/>
            <a:ext cx="3194138" cy="3217763"/>
          </a:xfrm>
          <a:prstGeom prst="rect">
            <a:avLst/>
          </a:prstGeom>
          <a:noFill/>
          <a:ln>
            <a:noFill/>
          </a:ln>
        </p:spPr>
      </p:pic>
      <p:sp>
        <p:nvSpPr>
          <p:cNvPr id="1168" name="Google Shape;1168;p1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F2987"/>
        </a:solidFill>
        <a:effectLst/>
      </p:bgPr>
    </p:bg>
    <p:spTree>
      <p:nvGrpSpPr>
        <p:cNvPr id="1" name="Shape 1172"/>
        <p:cNvGrpSpPr/>
        <p:nvPr/>
      </p:nvGrpSpPr>
      <p:grpSpPr>
        <a:xfrm>
          <a:off x="0" y="0"/>
          <a:ext cx="0" cy="0"/>
          <a:chOff x="0" y="0"/>
          <a:chExt cx="0" cy="0"/>
        </a:xfrm>
      </p:grpSpPr>
      <p:sp>
        <p:nvSpPr>
          <p:cNvPr id="1173" name="Google Shape;1173;p137"/>
          <p:cNvSpPr/>
          <p:nvPr/>
        </p:nvSpPr>
        <p:spPr>
          <a:xfrm>
            <a:off x="3397931" y="-787"/>
            <a:ext cx="1875900" cy="5145000"/>
          </a:xfrm>
          <a:prstGeom prst="parallelogram">
            <a:avLst>
              <a:gd name="adj" fmla="val 25000"/>
            </a:avLst>
          </a:prstGeom>
          <a:solidFill>
            <a:srgbClr val="F2A1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74" name="Google Shape;1174;p137"/>
          <p:cNvSpPr txBox="1"/>
          <p:nvPr/>
        </p:nvSpPr>
        <p:spPr>
          <a:xfrm>
            <a:off x="364243" y="212813"/>
            <a:ext cx="26253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28125"/>
              </a:lnSpc>
              <a:spcBef>
                <a:spcPts val="0"/>
              </a:spcBef>
              <a:spcAft>
                <a:spcPts val="0"/>
              </a:spcAft>
              <a:buNone/>
            </a:pPr>
            <a:r>
              <a:rPr lang="en" sz="2400" b="1">
                <a:solidFill>
                  <a:srgbClr val="D8E2F3"/>
                </a:solidFill>
                <a:latin typeface="Open Sans ExtraBold"/>
                <a:ea typeface="Open Sans ExtraBold"/>
                <a:cs typeface="Open Sans ExtraBold"/>
                <a:sym typeface="Open Sans ExtraBold"/>
              </a:rPr>
              <a:t>MARIJUANA</a:t>
            </a:r>
            <a:endParaRPr sz="1100"/>
          </a:p>
        </p:txBody>
      </p:sp>
      <p:sp>
        <p:nvSpPr>
          <p:cNvPr id="1175" name="Google Shape;1175;p137"/>
          <p:cNvSpPr/>
          <p:nvPr/>
        </p:nvSpPr>
        <p:spPr>
          <a:xfrm>
            <a:off x="7590177"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76" name="Google Shape;1176;p137"/>
          <p:cNvSpPr/>
          <p:nvPr/>
        </p:nvSpPr>
        <p:spPr>
          <a:xfrm>
            <a:off x="7992863"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77" name="Google Shape;1177;p137"/>
          <p:cNvSpPr/>
          <p:nvPr/>
        </p:nvSpPr>
        <p:spPr>
          <a:xfrm rot="-1387213">
            <a:off x="2206463" y="3081034"/>
            <a:ext cx="4175352" cy="776061"/>
          </a:xfrm>
          <a:prstGeom prst="parallelogram">
            <a:avLst>
              <a:gd name="adj" fmla="val 35509"/>
            </a:avLst>
          </a:prstGeom>
          <a:solidFill>
            <a:srgbClr val="C60C5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78" name="Google Shape;1178;p137"/>
          <p:cNvSpPr/>
          <p:nvPr/>
        </p:nvSpPr>
        <p:spPr>
          <a:xfrm rot="-1387157">
            <a:off x="2985063" y="4049650"/>
            <a:ext cx="2504541" cy="465456"/>
          </a:xfrm>
          <a:prstGeom prst="parallelogram">
            <a:avLst>
              <a:gd name="adj" fmla="val 35509"/>
            </a:avLst>
          </a:prstGeom>
          <a:solidFill>
            <a:srgbClr val="F3318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79" name="Google Shape;1179;p137"/>
          <p:cNvSpPr/>
          <p:nvPr/>
        </p:nvSpPr>
        <p:spPr>
          <a:xfrm rot="2679316">
            <a:off x="4140654" y="42366"/>
            <a:ext cx="176285" cy="135767"/>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0" name="Google Shape;1180;p137"/>
          <p:cNvSpPr/>
          <p:nvPr/>
        </p:nvSpPr>
        <p:spPr>
          <a:xfrm rot="4627660">
            <a:off x="5396828" y="4756811"/>
            <a:ext cx="179101" cy="178157"/>
          </a:xfrm>
          <a:prstGeom prst="diamond">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1" name="Google Shape;1181;p137"/>
          <p:cNvSpPr/>
          <p:nvPr/>
        </p:nvSpPr>
        <p:spPr>
          <a:xfrm rot="2529074">
            <a:off x="95422" y="4705978"/>
            <a:ext cx="311583" cy="342823"/>
          </a:xfrm>
          <a:prstGeom prst="mathMultiply">
            <a:avLst>
              <a:gd name="adj1" fmla="val 20027"/>
            </a:avLst>
          </a:prstGeom>
          <a:no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2" name="Google Shape;1182;p137"/>
          <p:cNvSpPr/>
          <p:nvPr/>
        </p:nvSpPr>
        <p:spPr>
          <a:xfrm rot="8825685">
            <a:off x="2461822" y="4778322"/>
            <a:ext cx="176162" cy="135388"/>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3" name="Google Shape;1183;p137"/>
          <p:cNvSpPr/>
          <p:nvPr/>
        </p:nvSpPr>
        <p:spPr>
          <a:xfrm>
            <a:off x="1481306" y="3871017"/>
            <a:ext cx="225300" cy="226200"/>
          </a:xfrm>
          <a:prstGeom prst="ellipse">
            <a:avLst/>
          </a:prstGeom>
          <a:noFill/>
          <a:ln w="127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4" name="Google Shape;1184;p137"/>
          <p:cNvSpPr txBox="1"/>
          <p:nvPr/>
        </p:nvSpPr>
        <p:spPr>
          <a:xfrm>
            <a:off x="5889118" y="212813"/>
            <a:ext cx="26253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28125"/>
              </a:lnSpc>
              <a:spcBef>
                <a:spcPts val="0"/>
              </a:spcBef>
              <a:spcAft>
                <a:spcPts val="0"/>
              </a:spcAft>
              <a:buNone/>
            </a:pPr>
            <a:r>
              <a:rPr lang="en" sz="2400" b="1">
                <a:solidFill>
                  <a:srgbClr val="D8E2F3"/>
                </a:solidFill>
                <a:latin typeface="Open Sans ExtraBold"/>
                <a:ea typeface="Open Sans ExtraBold"/>
                <a:cs typeface="Open Sans ExtraBold"/>
                <a:sym typeface="Open Sans ExtraBold"/>
              </a:rPr>
              <a:t>ILLEGAL DRUGS</a:t>
            </a:r>
            <a:endParaRPr sz="1100"/>
          </a:p>
        </p:txBody>
      </p:sp>
      <p:sp>
        <p:nvSpPr>
          <p:cNvPr id="1185" name="Google Shape;1185;p137"/>
          <p:cNvSpPr txBox="1"/>
          <p:nvPr/>
        </p:nvSpPr>
        <p:spPr>
          <a:xfrm>
            <a:off x="285825" y="830288"/>
            <a:ext cx="2782200" cy="2940000"/>
          </a:xfrm>
          <a:prstGeom prst="rect">
            <a:avLst/>
          </a:prstGeom>
          <a:noFill/>
          <a:ln>
            <a:noFill/>
          </a:ln>
        </p:spPr>
        <p:txBody>
          <a:bodyPr spcFirstLastPara="1" wrap="square" lIns="68575" tIns="68575" rIns="68575" bIns="68575" anchor="t" anchorCtr="0">
            <a:spAutoFit/>
          </a:bodyPr>
          <a:lstStyle/>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widens blood vessels and make the heart pump harder &amp; faster</a:t>
            </a:r>
            <a:endParaRPr sz="1400">
              <a:solidFill>
                <a:schemeClr val="lt1"/>
              </a:solidFill>
              <a:latin typeface="Roboto"/>
              <a:ea typeface="Roboto"/>
              <a:cs typeface="Roboto"/>
              <a:sym typeface="Roboto"/>
            </a:endParaRPr>
          </a:p>
          <a:p>
            <a:pPr marL="342900" lvl="0" indent="0" algn="l" rtl="0">
              <a:spcBef>
                <a:spcPts val="0"/>
              </a:spcBef>
              <a:spcAft>
                <a:spcPts val="0"/>
              </a:spcAft>
              <a:buNone/>
            </a:pPr>
            <a:endParaRPr sz="1400">
              <a:solidFill>
                <a:schemeClr val="lt1"/>
              </a:solidFill>
              <a:latin typeface="Roboto"/>
              <a:ea typeface="Roboto"/>
              <a:cs typeface="Roboto"/>
              <a:sym typeface="Roboto"/>
            </a:endParaRPr>
          </a:p>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impairs thinking, memory, and learning functions and affects how the brain builds connections</a:t>
            </a:r>
            <a:endParaRPr sz="1400">
              <a:solidFill>
                <a:schemeClr val="lt1"/>
              </a:solidFill>
              <a:latin typeface="Roboto"/>
              <a:ea typeface="Roboto"/>
              <a:cs typeface="Roboto"/>
              <a:sym typeface="Roboto"/>
            </a:endParaRPr>
          </a:p>
          <a:p>
            <a:pPr marL="342900" lvl="0" indent="0" algn="l" rtl="0">
              <a:spcBef>
                <a:spcPts val="0"/>
              </a:spcBef>
              <a:spcAft>
                <a:spcPts val="0"/>
              </a:spcAft>
              <a:buNone/>
            </a:pPr>
            <a:endParaRPr sz="1400">
              <a:solidFill>
                <a:schemeClr val="lt1"/>
              </a:solidFill>
              <a:latin typeface="Roboto"/>
              <a:ea typeface="Roboto"/>
              <a:cs typeface="Roboto"/>
              <a:sym typeface="Roboto"/>
            </a:endParaRPr>
          </a:p>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teens and young adults are at greatest risk of harm from using cannabis because their brains are still developing</a:t>
            </a:r>
            <a:endParaRPr sz="1400">
              <a:latin typeface="Roboto"/>
              <a:ea typeface="Roboto"/>
              <a:cs typeface="Roboto"/>
              <a:sym typeface="Roboto"/>
            </a:endParaRPr>
          </a:p>
        </p:txBody>
      </p:sp>
      <p:sp>
        <p:nvSpPr>
          <p:cNvPr id="1186" name="Google Shape;1186;p137"/>
          <p:cNvSpPr txBox="1"/>
          <p:nvPr/>
        </p:nvSpPr>
        <p:spPr>
          <a:xfrm>
            <a:off x="6017363" y="830194"/>
            <a:ext cx="2368800" cy="2724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solidFill>
                  <a:schemeClr val="lt1"/>
                </a:solidFill>
                <a:latin typeface="Roboto"/>
                <a:ea typeface="Roboto"/>
                <a:cs typeface="Roboto"/>
                <a:sym typeface="Roboto"/>
              </a:rPr>
              <a:t>Illegal drugs can: </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latin typeface="Roboto"/>
              <a:ea typeface="Roboto"/>
              <a:cs typeface="Roboto"/>
              <a:sym typeface="Roboto"/>
            </a:endParaRPr>
          </a:p>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make the heart beat faster and work harder</a:t>
            </a:r>
            <a:endParaRPr sz="1400">
              <a:solidFill>
                <a:schemeClr val="lt1"/>
              </a:solidFill>
              <a:latin typeface="Roboto"/>
              <a:ea typeface="Roboto"/>
              <a:cs typeface="Roboto"/>
              <a:sym typeface="Roboto"/>
            </a:endParaRPr>
          </a:p>
          <a:p>
            <a:pPr marL="342900" lvl="0" indent="0" algn="l" rtl="0">
              <a:spcBef>
                <a:spcPts val="0"/>
              </a:spcBef>
              <a:spcAft>
                <a:spcPts val="0"/>
              </a:spcAft>
              <a:buNone/>
            </a:pPr>
            <a:endParaRPr sz="1400">
              <a:solidFill>
                <a:schemeClr val="lt1"/>
              </a:solidFill>
              <a:latin typeface="Roboto"/>
              <a:ea typeface="Roboto"/>
              <a:cs typeface="Roboto"/>
              <a:sym typeface="Roboto"/>
            </a:endParaRPr>
          </a:p>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make the heart beat very slow leading to dizziness and fainting</a:t>
            </a:r>
            <a:endParaRPr sz="1400">
              <a:solidFill>
                <a:schemeClr val="lt1"/>
              </a:solidFill>
              <a:latin typeface="Roboto"/>
              <a:ea typeface="Roboto"/>
              <a:cs typeface="Roboto"/>
              <a:sym typeface="Roboto"/>
            </a:endParaRPr>
          </a:p>
          <a:p>
            <a:pPr marL="342900" lvl="0" indent="0" algn="l" rtl="0">
              <a:spcBef>
                <a:spcPts val="0"/>
              </a:spcBef>
              <a:spcAft>
                <a:spcPts val="0"/>
              </a:spcAft>
              <a:buNone/>
            </a:pPr>
            <a:endParaRPr sz="1400">
              <a:solidFill>
                <a:schemeClr val="lt1"/>
              </a:solidFill>
              <a:latin typeface="Roboto"/>
              <a:ea typeface="Roboto"/>
              <a:cs typeface="Roboto"/>
              <a:sym typeface="Roboto"/>
            </a:endParaRPr>
          </a:p>
          <a:p>
            <a:pPr marL="342900" lvl="0" indent="-254000" algn="l" rtl="0">
              <a:spcBef>
                <a:spcPts val="0"/>
              </a:spcBef>
              <a:spcAft>
                <a:spcPts val="0"/>
              </a:spcAft>
              <a:buClr>
                <a:schemeClr val="lt1"/>
              </a:buClr>
              <a:buSzPts val="1400"/>
              <a:buFont typeface="Roboto"/>
              <a:buChar char="●"/>
            </a:pPr>
            <a:r>
              <a:rPr lang="en" sz="1400">
                <a:solidFill>
                  <a:schemeClr val="lt1"/>
                </a:solidFill>
                <a:latin typeface="Roboto"/>
                <a:ea typeface="Roboto"/>
                <a:cs typeface="Roboto"/>
                <a:sym typeface="Roboto"/>
              </a:rPr>
              <a:t>cause life-threatening heart rhythms</a:t>
            </a:r>
            <a:endParaRPr sz="1400">
              <a:solidFill>
                <a:schemeClr val="lt1"/>
              </a:solidFill>
              <a:latin typeface="Roboto"/>
              <a:ea typeface="Roboto"/>
              <a:cs typeface="Roboto"/>
              <a:sym typeface="Roboto"/>
            </a:endParaRPr>
          </a:p>
          <a:p>
            <a:pPr marL="342900" lvl="0" indent="0" algn="l" rtl="0">
              <a:spcBef>
                <a:spcPts val="0"/>
              </a:spcBef>
              <a:spcAft>
                <a:spcPts val="0"/>
              </a:spcAft>
              <a:buNone/>
            </a:pPr>
            <a:endParaRPr sz="1400">
              <a:solidFill>
                <a:schemeClr val="lt1"/>
              </a:solidFill>
              <a:latin typeface="Roboto"/>
              <a:ea typeface="Roboto"/>
              <a:cs typeface="Roboto"/>
              <a:sym typeface="Roboto"/>
            </a:endParaRPr>
          </a:p>
        </p:txBody>
      </p:sp>
      <p:sp>
        <p:nvSpPr>
          <p:cNvPr id="1187" name="Google Shape;1187;p137"/>
          <p:cNvSpPr/>
          <p:nvPr/>
        </p:nvSpPr>
        <p:spPr>
          <a:xfrm>
            <a:off x="3994188" y="576996"/>
            <a:ext cx="1788900" cy="1715400"/>
          </a:xfrm>
          <a:prstGeom prst="donut">
            <a:avLst>
              <a:gd name="adj" fmla="val 12416"/>
            </a:avLst>
          </a:prstGeom>
          <a:solidFill>
            <a:srgbClr val="09958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88" name="Google Shape;1188;p1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192"/>
        <p:cNvGrpSpPr/>
        <p:nvPr/>
      </p:nvGrpSpPr>
      <p:grpSpPr>
        <a:xfrm>
          <a:off x="0" y="0"/>
          <a:ext cx="0" cy="0"/>
          <a:chOff x="0" y="0"/>
          <a:chExt cx="0" cy="0"/>
        </a:xfrm>
      </p:grpSpPr>
      <p:sp>
        <p:nvSpPr>
          <p:cNvPr id="1193" name="Google Shape;1193;p138"/>
          <p:cNvSpPr/>
          <p:nvPr/>
        </p:nvSpPr>
        <p:spPr>
          <a:xfrm>
            <a:off x="0" y="4501149"/>
            <a:ext cx="6706500" cy="445500"/>
          </a:xfrm>
          <a:prstGeom prst="rect">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4" name="Google Shape;1194;p138"/>
          <p:cNvSpPr/>
          <p:nvPr/>
        </p:nvSpPr>
        <p:spPr>
          <a:xfrm>
            <a:off x="172500" y="634725"/>
            <a:ext cx="1868700" cy="1818000"/>
          </a:xfrm>
          <a:prstGeom prst="ellipse">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5" name="Google Shape;1195;p138"/>
          <p:cNvSpPr txBox="1"/>
          <p:nvPr/>
        </p:nvSpPr>
        <p:spPr>
          <a:xfrm>
            <a:off x="234750" y="1251675"/>
            <a:ext cx="17442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lt1"/>
                </a:solidFill>
                <a:latin typeface="Open Sans ExtraBold"/>
                <a:ea typeface="Open Sans ExtraBold"/>
                <a:cs typeface="Open Sans ExtraBold"/>
                <a:sym typeface="Open Sans ExtraBold"/>
              </a:rPr>
              <a:t>Resources</a:t>
            </a:r>
            <a:endParaRPr sz="2100">
              <a:solidFill>
                <a:schemeClr val="lt1"/>
              </a:solidFill>
              <a:latin typeface="Open Sans ExtraBold"/>
              <a:ea typeface="Open Sans ExtraBold"/>
              <a:cs typeface="Open Sans ExtraBold"/>
              <a:sym typeface="Open Sans ExtraBold"/>
            </a:endParaRPr>
          </a:p>
        </p:txBody>
      </p:sp>
      <p:sp>
        <p:nvSpPr>
          <p:cNvPr id="1196" name="Google Shape;1196;p138"/>
          <p:cNvSpPr/>
          <p:nvPr/>
        </p:nvSpPr>
        <p:spPr>
          <a:xfrm>
            <a:off x="7590177"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97" name="Google Shape;1197;p138"/>
          <p:cNvSpPr/>
          <p:nvPr/>
        </p:nvSpPr>
        <p:spPr>
          <a:xfrm>
            <a:off x="7992863" y="4408716"/>
            <a:ext cx="511800" cy="544200"/>
          </a:xfrm>
          <a:prstGeom prst="chevron">
            <a:avLst>
              <a:gd name="adj" fmla="val 48453"/>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198" name="Google Shape;1198;p138"/>
          <p:cNvSpPr/>
          <p:nvPr/>
        </p:nvSpPr>
        <p:spPr>
          <a:xfrm rot="4627660">
            <a:off x="160292" y="152334"/>
            <a:ext cx="179101" cy="178157"/>
          </a:xfrm>
          <a:prstGeom prst="diamond">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9" name="Google Shape;1199;p138"/>
          <p:cNvSpPr/>
          <p:nvPr/>
        </p:nvSpPr>
        <p:spPr>
          <a:xfrm rot="2679316">
            <a:off x="8746174" y="4230824"/>
            <a:ext cx="176285" cy="135767"/>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00" name="Google Shape;1200;p138"/>
          <p:cNvSpPr/>
          <p:nvPr/>
        </p:nvSpPr>
        <p:spPr>
          <a:xfrm>
            <a:off x="1067188" y="3515148"/>
            <a:ext cx="225300" cy="226200"/>
          </a:xfrm>
          <a:prstGeom prst="ellipse">
            <a:avLst/>
          </a:prstGeom>
          <a:noFill/>
          <a:ln w="127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01" name="Google Shape;1201;p138"/>
          <p:cNvSpPr/>
          <p:nvPr/>
        </p:nvSpPr>
        <p:spPr>
          <a:xfrm rot="-10512723">
            <a:off x="8605846" y="327773"/>
            <a:ext cx="176115" cy="135779"/>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02" name="Google Shape;1202;p138"/>
          <p:cNvSpPr txBox="1"/>
          <p:nvPr/>
        </p:nvSpPr>
        <p:spPr>
          <a:xfrm>
            <a:off x="2069100" y="104525"/>
            <a:ext cx="6655200" cy="4294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300" b="1">
                <a:solidFill>
                  <a:schemeClr val="accent4"/>
                </a:solidFill>
                <a:latin typeface="Roboto"/>
                <a:ea typeface="Roboto"/>
                <a:cs typeface="Roboto"/>
                <a:sym typeface="Roboto"/>
              </a:rPr>
              <a:t>Canada’s Food Guide</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https://food-guide.canada.ca/en/</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300" b="1">
                <a:solidFill>
                  <a:schemeClr val="accent4"/>
                </a:solidFill>
                <a:latin typeface="Roboto"/>
                <a:ea typeface="Roboto"/>
                <a:cs typeface="Roboto"/>
                <a:sym typeface="Roboto"/>
              </a:rPr>
              <a:t>Physical Activity Guidelines - ParticipACTION</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https://www.participaction.com/en-ca/benefits-and-guidelines/children-and-youth-age-5-to-17</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https://www.participaction.com/en-ca/benefits-and-guidelines/adults-18-to-64</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300" b="1">
                <a:solidFill>
                  <a:schemeClr val="accent4"/>
                </a:solidFill>
                <a:latin typeface="Roboto"/>
                <a:ea typeface="Roboto"/>
                <a:cs typeface="Roboto"/>
                <a:sym typeface="Roboto"/>
              </a:rPr>
              <a:t>Oral Hygiene – Canadian Dental Association</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http://www.cda-adc.ca/en/oral_health/cfyt/good_for_life/</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300" b="1">
                <a:solidFill>
                  <a:schemeClr val="accent4"/>
                </a:solidFill>
                <a:latin typeface="Roboto"/>
                <a:ea typeface="Roboto"/>
                <a:cs typeface="Roboto"/>
                <a:sym typeface="Roboto"/>
              </a:rPr>
              <a:t>Endocarditis</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https://iheartchange.org/medical-info/avoiding-infections/</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300" b="1">
                <a:solidFill>
                  <a:schemeClr val="accent4"/>
                </a:solidFill>
                <a:latin typeface="Roboto"/>
                <a:ea typeface="Roboto"/>
                <a:cs typeface="Roboto"/>
                <a:sym typeface="Roboto"/>
              </a:rPr>
              <a:t>Substance Use (alcohol, cannabis, drugs)</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https://www.canada.ca/en/health-canada/services/smoking-tobacco/vaping.html</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https://www.canada.ca/en/services/health/campaigns/cannabis/health-effects.html</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https://www.canada.ca/en/health-canada/services/substance-use/controlled-illegal-drugs.html</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https://www.bhf.org.uk/informationsupport/support/children-and-young-people/managing-your-lifestyle/effects-of-smoking-and-drugs</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300" b="1">
                <a:solidFill>
                  <a:schemeClr val="accent4"/>
                </a:solidFill>
                <a:latin typeface="Roboto"/>
                <a:ea typeface="Roboto"/>
                <a:cs typeface="Roboto"/>
                <a:sym typeface="Roboto"/>
              </a:rPr>
              <a:t>Facts about mixing Medicine, Alcohol and Street Drugs</a:t>
            </a:r>
            <a:endParaRPr sz="1300" b="1">
              <a:solidFill>
                <a:schemeClr val="accent4"/>
              </a:solidFill>
              <a:latin typeface="Roboto"/>
              <a:ea typeface="Roboto"/>
              <a:cs typeface="Roboto"/>
              <a:sym typeface="Roboto"/>
            </a:endParaRPr>
          </a:p>
          <a:p>
            <a:pPr marL="0" lvl="0" indent="0" algn="l" rtl="0">
              <a:spcBef>
                <a:spcPts val="0"/>
              </a:spcBef>
              <a:spcAft>
                <a:spcPts val="0"/>
              </a:spcAft>
              <a:buNone/>
            </a:pPr>
            <a:r>
              <a:rPr lang="en" sz="1200" u="sng">
                <a:solidFill>
                  <a:schemeClr val="lt1"/>
                </a:solidFill>
                <a:latin typeface="Roboto"/>
                <a:ea typeface="Roboto"/>
                <a:cs typeface="Roboto"/>
                <a:sym typeface="Roboto"/>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https://drugcocktails.ca</a:t>
            </a:r>
            <a:endParaRPr sz="1200">
              <a:solidFill>
                <a:schemeClr val="lt1"/>
              </a:solidFill>
              <a:latin typeface="Roboto"/>
              <a:ea typeface="Roboto"/>
              <a:cs typeface="Roboto"/>
              <a:sym typeface="Roboto"/>
            </a:endParaRPr>
          </a:p>
        </p:txBody>
      </p:sp>
      <p:sp>
        <p:nvSpPr>
          <p:cNvPr id="1203" name="Google Shape;1203;p1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60C57"/>
        </a:solidFill>
        <a:effectLst/>
      </p:bgPr>
    </p:bg>
    <p:spTree>
      <p:nvGrpSpPr>
        <p:cNvPr id="1" name="Shape 1207"/>
        <p:cNvGrpSpPr/>
        <p:nvPr/>
      </p:nvGrpSpPr>
      <p:grpSpPr>
        <a:xfrm>
          <a:off x="0" y="0"/>
          <a:ext cx="0" cy="0"/>
          <a:chOff x="0" y="0"/>
          <a:chExt cx="0" cy="0"/>
        </a:xfrm>
      </p:grpSpPr>
      <p:sp>
        <p:nvSpPr>
          <p:cNvPr id="1208" name="Google Shape;1208;p139"/>
          <p:cNvSpPr/>
          <p:nvPr/>
        </p:nvSpPr>
        <p:spPr>
          <a:xfrm>
            <a:off x="0" y="0"/>
            <a:ext cx="2457600" cy="5143500"/>
          </a:xfrm>
          <a:prstGeom prst="triangle">
            <a:avLst>
              <a:gd name="adj" fmla="val 0"/>
            </a:avLst>
          </a:prstGeom>
          <a:solidFill>
            <a:srgbClr val="FAB52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09" name="Google Shape;1209;p139"/>
          <p:cNvSpPr/>
          <p:nvPr/>
        </p:nvSpPr>
        <p:spPr>
          <a:xfrm>
            <a:off x="5710238" y="-876300"/>
            <a:ext cx="3705300" cy="3771900"/>
          </a:xfrm>
          <a:prstGeom prst="ellipse">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0" name="Google Shape;1210;p139"/>
          <p:cNvSpPr/>
          <p:nvPr/>
        </p:nvSpPr>
        <p:spPr>
          <a:xfrm>
            <a:off x="6100967" y="-673912"/>
            <a:ext cx="3188400" cy="3245700"/>
          </a:xfrm>
          <a:prstGeom prst="ellipse">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1" name="Google Shape;1211;p139"/>
          <p:cNvSpPr/>
          <p:nvPr/>
        </p:nvSpPr>
        <p:spPr>
          <a:xfrm>
            <a:off x="6575822" y="-457200"/>
            <a:ext cx="2567100" cy="2613300"/>
          </a:xfrm>
          <a:prstGeom prst="ellipse">
            <a:avLst/>
          </a:prstGeom>
          <a:solidFill>
            <a:srgbClr val="F0EA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2" name="Google Shape;1212;p139"/>
          <p:cNvSpPr txBox="1"/>
          <p:nvPr/>
        </p:nvSpPr>
        <p:spPr>
          <a:xfrm>
            <a:off x="2174381" y="1909669"/>
            <a:ext cx="3865500" cy="214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4500" b="1">
                <a:solidFill>
                  <a:srgbClr val="FFC000"/>
                </a:solidFill>
                <a:latin typeface="Open Sans ExtraBold"/>
                <a:ea typeface="Open Sans ExtraBold"/>
                <a:cs typeface="Open Sans ExtraBold"/>
                <a:sym typeface="Open Sans ExtraBold"/>
              </a:rPr>
              <a:t>THANK YOU</a:t>
            </a:r>
            <a:endParaRPr sz="4500" b="1">
              <a:solidFill>
                <a:srgbClr val="FFC000"/>
              </a:solidFill>
              <a:latin typeface="Open Sans ExtraBold"/>
              <a:ea typeface="Open Sans ExtraBold"/>
              <a:cs typeface="Open Sans ExtraBold"/>
              <a:sym typeface="Open Sans ExtraBold"/>
            </a:endParaRPr>
          </a:p>
          <a:p>
            <a:pPr marL="0" marR="0" lvl="0" indent="0" algn="ctr" rtl="0">
              <a:spcBef>
                <a:spcPts val="0"/>
              </a:spcBef>
              <a:spcAft>
                <a:spcPts val="0"/>
              </a:spcAft>
              <a:buNone/>
            </a:pPr>
            <a:endParaRPr sz="4500" b="1">
              <a:solidFill>
                <a:srgbClr val="FFC000"/>
              </a:solidFill>
              <a:latin typeface="Open Sans ExtraBold"/>
              <a:ea typeface="Open Sans ExtraBold"/>
              <a:cs typeface="Open Sans ExtraBold"/>
              <a:sym typeface="Open Sans ExtraBold"/>
            </a:endParaRPr>
          </a:p>
          <a:p>
            <a:pPr marL="0" marR="0" lvl="0" indent="0" algn="ctr" rtl="0">
              <a:spcBef>
                <a:spcPts val="0"/>
              </a:spcBef>
              <a:spcAft>
                <a:spcPts val="0"/>
              </a:spcAft>
              <a:buNone/>
            </a:pPr>
            <a:r>
              <a:rPr lang="en" sz="4500" b="1">
                <a:solidFill>
                  <a:srgbClr val="FFC000"/>
                </a:solidFill>
                <a:latin typeface="Open Sans ExtraBold"/>
                <a:ea typeface="Open Sans ExtraBold"/>
                <a:cs typeface="Open Sans ExtraBold"/>
                <a:sym typeface="Open Sans ExtraBold"/>
              </a:rPr>
              <a:t>Questions?</a:t>
            </a:r>
            <a:endParaRPr sz="4500" b="1">
              <a:solidFill>
                <a:srgbClr val="FFC000"/>
              </a:solidFill>
              <a:latin typeface="Open Sans ExtraBold"/>
              <a:ea typeface="Open Sans ExtraBold"/>
              <a:cs typeface="Open Sans ExtraBold"/>
              <a:sym typeface="Open Sans ExtraBold"/>
            </a:endParaRPr>
          </a:p>
        </p:txBody>
      </p:sp>
      <p:sp>
        <p:nvSpPr>
          <p:cNvPr id="1213" name="Google Shape;1213;p139"/>
          <p:cNvSpPr/>
          <p:nvPr/>
        </p:nvSpPr>
        <p:spPr>
          <a:xfrm rot="4627660">
            <a:off x="282200" y="4763343"/>
            <a:ext cx="179101" cy="178157"/>
          </a:xfrm>
          <a:prstGeom prst="diamond">
            <a:avLst/>
          </a:prstGeom>
          <a:noFill/>
          <a:ln w="12700" cap="flat" cmpd="sng">
            <a:solidFill>
              <a:srgbClr val="F3318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4" name="Google Shape;1214;p139"/>
          <p:cNvSpPr/>
          <p:nvPr/>
        </p:nvSpPr>
        <p:spPr>
          <a:xfrm rot="2529074">
            <a:off x="110276" y="324055"/>
            <a:ext cx="311583" cy="342823"/>
          </a:xfrm>
          <a:prstGeom prst="mathMultiply">
            <a:avLst>
              <a:gd name="adj1" fmla="val 20027"/>
            </a:avLst>
          </a:prstGeom>
          <a:no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5" name="Google Shape;1215;p139"/>
          <p:cNvSpPr/>
          <p:nvPr/>
        </p:nvSpPr>
        <p:spPr>
          <a:xfrm rot="8825685">
            <a:off x="8817125" y="2697750"/>
            <a:ext cx="176162" cy="135388"/>
          </a:xfrm>
          <a:prstGeom prst="triangle">
            <a:avLst>
              <a:gd name="adj" fmla="val 5000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6" name="Google Shape;1216;p139"/>
          <p:cNvSpPr/>
          <p:nvPr/>
        </p:nvSpPr>
        <p:spPr>
          <a:xfrm>
            <a:off x="867116" y="2870078"/>
            <a:ext cx="225300" cy="226200"/>
          </a:xfrm>
          <a:prstGeom prst="ellipse">
            <a:avLst/>
          </a:prstGeom>
          <a:noFill/>
          <a:ln w="1270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7" name="Google Shape;1217;p139"/>
          <p:cNvSpPr/>
          <p:nvPr/>
        </p:nvSpPr>
        <p:spPr>
          <a:xfrm rot="-1987733">
            <a:off x="5621036" y="4533246"/>
            <a:ext cx="178400" cy="177985"/>
          </a:xfrm>
          <a:prstGeom prst="pentagon">
            <a:avLst>
              <a:gd name="hf" fmla="val 105146"/>
              <a:gd name="vf" fmla="val 110557"/>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8" name="Google Shape;1218;p139"/>
          <p:cNvSpPr/>
          <p:nvPr/>
        </p:nvSpPr>
        <p:spPr>
          <a:xfrm rot="3279165">
            <a:off x="1960970" y="983148"/>
            <a:ext cx="178383" cy="177965"/>
          </a:xfrm>
          <a:prstGeom prst="pentagon">
            <a:avLst>
              <a:gd name="hf" fmla="val 105146"/>
              <a:gd name="vf" fmla="val 110557"/>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19" name="Google Shape;1219;p139"/>
          <p:cNvSpPr/>
          <p:nvPr/>
        </p:nvSpPr>
        <p:spPr>
          <a:xfrm>
            <a:off x="4595813" y="382160"/>
            <a:ext cx="225300" cy="226200"/>
          </a:xfrm>
          <a:prstGeom prst="ellipse">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20" name="Google Shape;1220;p1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40"/>
          <p:cNvSpPr txBox="1">
            <a:spLocks noGrp="1"/>
          </p:cNvSpPr>
          <p:nvPr>
            <p:ph type="ctrTitle"/>
          </p:nvPr>
        </p:nvSpPr>
        <p:spPr>
          <a:xfrm>
            <a:off x="311704" y="896975"/>
            <a:ext cx="4560000" cy="205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Oswald"/>
                <a:ea typeface="Oswald"/>
                <a:cs typeface="Oswald"/>
                <a:sym typeface="Oswald"/>
              </a:rPr>
              <a:t>Fontan circulations and brain health</a:t>
            </a:r>
            <a:endParaRPr>
              <a:latin typeface="Oswald"/>
              <a:ea typeface="Oswald"/>
              <a:cs typeface="Oswald"/>
              <a:sym typeface="Oswald"/>
            </a:endParaRPr>
          </a:p>
        </p:txBody>
      </p:sp>
      <p:sp>
        <p:nvSpPr>
          <p:cNvPr id="1226" name="Google Shape;1226;p140"/>
          <p:cNvSpPr txBox="1">
            <a:spLocks noGrp="1"/>
          </p:cNvSpPr>
          <p:nvPr>
            <p:ph type="subTitle" idx="1"/>
          </p:nvPr>
        </p:nvSpPr>
        <p:spPr>
          <a:xfrm>
            <a:off x="311700" y="3062725"/>
            <a:ext cx="8520600" cy="12297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1740">
                <a:latin typeface="Oswald"/>
                <a:ea typeface="Oswald"/>
                <a:cs typeface="Oswald"/>
                <a:sym typeface="Oswald"/>
              </a:rPr>
              <a:t>Thalia Field MD FRCPC MHSc</a:t>
            </a:r>
            <a:endParaRPr sz="1740">
              <a:latin typeface="Oswald"/>
              <a:ea typeface="Oswald"/>
              <a:cs typeface="Oswald"/>
              <a:sym typeface="Oswald"/>
            </a:endParaRPr>
          </a:p>
          <a:p>
            <a:pPr marL="0" lvl="0" indent="0" algn="ctr" rtl="0">
              <a:lnSpc>
                <a:spcPct val="80000"/>
              </a:lnSpc>
              <a:spcBef>
                <a:spcPts val="0"/>
              </a:spcBef>
              <a:spcAft>
                <a:spcPts val="0"/>
              </a:spcAft>
              <a:buSzPts val="605"/>
              <a:buNone/>
            </a:pPr>
            <a:r>
              <a:rPr lang="en" sz="1740">
                <a:latin typeface="Oswald"/>
                <a:ea typeface="Oswald"/>
                <a:cs typeface="Oswald"/>
                <a:sym typeface="Oswald"/>
              </a:rPr>
              <a:t>Neurologist, Vancouver Stroke Program</a:t>
            </a:r>
            <a:endParaRPr sz="1740">
              <a:latin typeface="Oswald"/>
              <a:ea typeface="Oswald"/>
              <a:cs typeface="Oswald"/>
              <a:sym typeface="Oswald"/>
            </a:endParaRPr>
          </a:p>
          <a:p>
            <a:pPr marL="0" lvl="0" indent="0" algn="ctr" rtl="0">
              <a:lnSpc>
                <a:spcPct val="80000"/>
              </a:lnSpc>
              <a:spcBef>
                <a:spcPts val="0"/>
              </a:spcBef>
              <a:spcAft>
                <a:spcPts val="0"/>
              </a:spcAft>
              <a:buSzPts val="605"/>
              <a:buNone/>
            </a:pPr>
            <a:r>
              <a:rPr lang="en" sz="1740">
                <a:latin typeface="Oswald"/>
                <a:ea typeface="Oswald"/>
                <a:cs typeface="Oswald"/>
                <a:sym typeface="Oswald"/>
              </a:rPr>
              <a:t>Associate Professor, Heart and Stroke/Sauder Family Professorship of Stroke Research, UBC</a:t>
            </a:r>
            <a:endParaRPr sz="1740">
              <a:latin typeface="Oswald"/>
              <a:ea typeface="Oswald"/>
              <a:cs typeface="Oswald"/>
              <a:sym typeface="Oswald"/>
            </a:endParaRPr>
          </a:p>
        </p:txBody>
      </p:sp>
      <p:pic>
        <p:nvPicPr>
          <p:cNvPr id="1227" name="Google Shape;1227;p140"/>
          <p:cNvPicPr preferRelativeResize="0"/>
          <p:nvPr/>
        </p:nvPicPr>
        <p:blipFill>
          <a:blip r:embed="rId3">
            <a:alphaModFix/>
          </a:blip>
          <a:stretch>
            <a:fillRect/>
          </a:stretch>
        </p:blipFill>
        <p:spPr>
          <a:xfrm>
            <a:off x="5971300" y="896971"/>
            <a:ext cx="2861000" cy="2321450"/>
          </a:xfrm>
          <a:prstGeom prst="rect">
            <a:avLst/>
          </a:prstGeom>
          <a:noFill/>
          <a:ln>
            <a:noFill/>
          </a:ln>
        </p:spPr>
      </p:pic>
      <p:sp>
        <p:nvSpPr>
          <p:cNvPr id="1228" name="Google Shape;1228;p140"/>
          <p:cNvSpPr/>
          <p:nvPr/>
        </p:nvSpPr>
        <p:spPr>
          <a:xfrm>
            <a:off x="7354750" y="2779100"/>
            <a:ext cx="1135200" cy="36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9" name="Google Shape;1229;p140"/>
          <p:cNvPicPr preferRelativeResize="0"/>
          <p:nvPr/>
        </p:nvPicPr>
        <p:blipFill>
          <a:blip r:embed="rId4">
            <a:alphaModFix/>
          </a:blip>
          <a:stretch>
            <a:fillRect/>
          </a:stretch>
        </p:blipFill>
        <p:spPr>
          <a:xfrm>
            <a:off x="119525" y="179625"/>
            <a:ext cx="2196824" cy="322900"/>
          </a:xfrm>
          <a:prstGeom prst="rect">
            <a:avLst/>
          </a:prstGeom>
          <a:noFill/>
          <a:ln>
            <a:noFill/>
          </a:ln>
        </p:spPr>
      </p:pic>
      <p:pic>
        <p:nvPicPr>
          <p:cNvPr id="1230" name="Google Shape;1230;p140"/>
          <p:cNvPicPr preferRelativeResize="0"/>
          <p:nvPr/>
        </p:nvPicPr>
        <p:blipFill>
          <a:blip r:embed="rId5">
            <a:alphaModFix/>
          </a:blip>
          <a:stretch>
            <a:fillRect/>
          </a:stretch>
        </p:blipFill>
        <p:spPr>
          <a:xfrm>
            <a:off x="66925" y="4560536"/>
            <a:ext cx="2302025" cy="47650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4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Brain health in adults with Fontan circulations: </a:t>
            </a:r>
            <a:endParaRPr>
              <a:latin typeface="Oswald"/>
              <a:ea typeface="Oswald"/>
              <a:cs typeface="Oswald"/>
              <a:sym typeface="Oswald"/>
            </a:endParaRPr>
          </a:p>
          <a:p>
            <a:pPr marL="0" lvl="0" indent="0" algn="l" rtl="0">
              <a:spcBef>
                <a:spcPts val="0"/>
              </a:spcBef>
              <a:spcAft>
                <a:spcPts val="0"/>
              </a:spcAft>
              <a:buNone/>
            </a:pPr>
            <a:r>
              <a:rPr lang="en">
                <a:latin typeface="Oswald"/>
                <a:ea typeface="Oswald"/>
                <a:cs typeface="Oswald"/>
                <a:sym typeface="Oswald"/>
              </a:rPr>
              <a:t>Targeting stroke and changes in cognition</a:t>
            </a:r>
            <a:endParaRPr>
              <a:latin typeface="Oswald"/>
              <a:ea typeface="Oswald"/>
              <a:cs typeface="Oswald"/>
              <a:sym typeface="Oswald"/>
            </a:endParaRPr>
          </a:p>
        </p:txBody>
      </p:sp>
      <p:sp>
        <p:nvSpPr>
          <p:cNvPr id="1236" name="Google Shape;1236;p141"/>
          <p:cNvSpPr txBox="1">
            <a:spLocks noGrp="1"/>
          </p:cNvSpPr>
          <p:nvPr>
            <p:ph type="body" idx="1"/>
          </p:nvPr>
        </p:nvSpPr>
        <p:spPr>
          <a:xfrm>
            <a:off x="311700" y="1419325"/>
            <a:ext cx="4701900" cy="3582900"/>
          </a:xfrm>
          <a:prstGeom prst="rect">
            <a:avLst/>
          </a:prstGeom>
        </p:spPr>
        <p:txBody>
          <a:bodyPr spcFirstLastPara="1" wrap="square" lIns="91425" tIns="91425" rIns="91425" bIns="91425" anchor="t" anchorCtr="0">
            <a:normAutofit fontScale="92500" lnSpcReduction="20000"/>
          </a:bodyPr>
          <a:lstStyle/>
          <a:p>
            <a:pPr marL="457200" lvl="0" indent="-363864" algn="l" rtl="0">
              <a:spcBef>
                <a:spcPts val="0"/>
              </a:spcBef>
              <a:spcAft>
                <a:spcPts val="0"/>
              </a:spcAft>
              <a:buSzPct val="100000"/>
              <a:buFont typeface="Oswald"/>
              <a:buChar char="●"/>
            </a:pPr>
            <a:r>
              <a:rPr lang="en" sz="2302">
                <a:latin typeface="Oswald"/>
                <a:ea typeface="Oswald"/>
                <a:cs typeface="Oswald"/>
                <a:sym typeface="Oswald"/>
              </a:rPr>
              <a:t>As people with Fontan circulations live longer and healthier lives, data about brain health across the lifespan continues to emerge</a:t>
            </a:r>
            <a:endParaRPr sz="2302">
              <a:latin typeface="Oswald"/>
              <a:ea typeface="Oswald"/>
              <a:cs typeface="Oswald"/>
              <a:sym typeface="Oswald"/>
            </a:endParaRPr>
          </a:p>
          <a:p>
            <a:pPr marL="457200" lvl="0" indent="-363864" algn="l" rtl="0">
              <a:spcBef>
                <a:spcPts val="0"/>
              </a:spcBef>
              <a:spcAft>
                <a:spcPts val="0"/>
              </a:spcAft>
              <a:buSzPct val="100000"/>
              <a:buFont typeface="Oswald"/>
              <a:buChar char="●"/>
            </a:pPr>
            <a:r>
              <a:rPr lang="en" sz="2302">
                <a:latin typeface="Oswald"/>
                <a:ea typeface="Oswald"/>
                <a:cs typeface="Oswald"/>
                <a:sym typeface="Oswald"/>
              </a:rPr>
              <a:t>Brain development in utero and infancy</a:t>
            </a:r>
            <a:endParaRPr sz="2302">
              <a:latin typeface="Oswald"/>
              <a:ea typeface="Oswald"/>
              <a:cs typeface="Oswald"/>
              <a:sym typeface="Oswald"/>
            </a:endParaRPr>
          </a:p>
          <a:p>
            <a:pPr marL="914400" lvl="1" indent="-363864" algn="l" rtl="0">
              <a:spcBef>
                <a:spcPts val="0"/>
              </a:spcBef>
              <a:spcAft>
                <a:spcPts val="0"/>
              </a:spcAft>
              <a:buSzPct val="100000"/>
              <a:buFont typeface="Oswald"/>
              <a:buChar char="○"/>
            </a:pPr>
            <a:r>
              <a:rPr lang="en" sz="2302">
                <a:latin typeface="Oswald"/>
                <a:ea typeface="Oswald"/>
                <a:cs typeface="Oswald"/>
                <a:sym typeface="Oswald"/>
              </a:rPr>
              <a:t>Changes in brain development patterns</a:t>
            </a:r>
            <a:endParaRPr sz="2445">
              <a:latin typeface="Oswald"/>
              <a:ea typeface="Oswald"/>
              <a:cs typeface="Oswald"/>
              <a:sym typeface="Oswald"/>
            </a:endParaRPr>
          </a:p>
          <a:p>
            <a:pPr marL="457200" lvl="0" indent="-363864" algn="l" rtl="0">
              <a:spcBef>
                <a:spcPts val="0"/>
              </a:spcBef>
              <a:spcAft>
                <a:spcPts val="0"/>
              </a:spcAft>
              <a:buSzPct val="100000"/>
              <a:buFont typeface="Oswald"/>
              <a:buChar char="●"/>
            </a:pPr>
            <a:r>
              <a:rPr lang="en" sz="2302">
                <a:latin typeface="Oswald"/>
                <a:ea typeface="Oswald"/>
                <a:cs typeface="Oswald"/>
                <a:sym typeface="Oswald"/>
              </a:rPr>
              <a:t>Infancy and childhood</a:t>
            </a:r>
            <a:endParaRPr sz="2302">
              <a:latin typeface="Oswald"/>
              <a:ea typeface="Oswald"/>
              <a:cs typeface="Oswald"/>
              <a:sym typeface="Oswald"/>
            </a:endParaRPr>
          </a:p>
          <a:p>
            <a:pPr marL="914400" lvl="1" indent="-363864" algn="l" rtl="0">
              <a:spcBef>
                <a:spcPts val="0"/>
              </a:spcBef>
              <a:spcAft>
                <a:spcPts val="0"/>
              </a:spcAft>
              <a:buSzPct val="100000"/>
              <a:buFont typeface="Oswald"/>
              <a:buChar char="○"/>
            </a:pPr>
            <a:r>
              <a:rPr lang="en" sz="2302">
                <a:latin typeface="Oswald"/>
                <a:ea typeface="Oswald"/>
                <a:cs typeface="Oswald"/>
                <a:sym typeface="Oswald"/>
              </a:rPr>
              <a:t>Surgeries, procedures, education disruption from hospitalizations, psychological trauma</a:t>
            </a:r>
            <a:endParaRPr sz="2302">
              <a:latin typeface="Oswald"/>
              <a:ea typeface="Oswald"/>
              <a:cs typeface="Oswald"/>
              <a:sym typeface="Oswald"/>
            </a:endParaRPr>
          </a:p>
        </p:txBody>
      </p:sp>
      <p:pic>
        <p:nvPicPr>
          <p:cNvPr id="1237" name="Google Shape;1237;p141"/>
          <p:cNvPicPr preferRelativeResize="0"/>
          <p:nvPr/>
        </p:nvPicPr>
        <p:blipFill>
          <a:blip r:embed="rId3">
            <a:alphaModFix/>
          </a:blip>
          <a:stretch>
            <a:fillRect/>
          </a:stretch>
        </p:blipFill>
        <p:spPr>
          <a:xfrm>
            <a:off x="5177900" y="1255800"/>
            <a:ext cx="3252725" cy="3698926"/>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4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Brain health in adults with Fontan circulations: </a:t>
            </a:r>
            <a:endParaRPr>
              <a:latin typeface="Oswald"/>
              <a:ea typeface="Oswald"/>
              <a:cs typeface="Oswald"/>
              <a:sym typeface="Oswald"/>
            </a:endParaRPr>
          </a:p>
          <a:p>
            <a:pPr marL="0" lvl="0" indent="0" algn="l" rtl="0">
              <a:spcBef>
                <a:spcPts val="0"/>
              </a:spcBef>
              <a:spcAft>
                <a:spcPts val="0"/>
              </a:spcAft>
              <a:buNone/>
            </a:pPr>
            <a:r>
              <a:rPr lang="en">
                <a:latin typeface="Oswald"/>
                <a:ea typeface="Oswald"/>
                <a:cs typeface="Oswald"/>
                <a:sym typeface="Oswald"/>
              </a:rPr>
              <a:t>Targeting stroke and changes in cognition</a:t>
            </a:r>
            <a:endParaRPr>
              <a:latin typeface="Oswald"/>
              <a:ea typeface="Oswald"/>
              <a:cs typeface="Oswald"/>
              <a:sym typeface="Oswald"/>
            </a:endParaRPr>
          </a:p>
        </p:txBody>
      </p:sp>
      <p:sp>
        <p:nvSpPr>
          <p:cNvPr id="1243" name="Google Shape;1243;p142"/>
          <p:cNvSpPr txBox="1">
            <a:spLocks noGrp="1"/>
          </p:cNvSpPr>
          <p:nvPr>
            <p:ph type="body" idx="1"/>
          </p:nvPr>
        </p:nvSpPr>
        <p:spPr>
          <a:xfrm>
            <a:off x="311700" y="1419325"/>
            <a:ext cx="4701900" cy="3582900"/>
          </a:xfrm>
          <a:prstGeom prst="rect">
            <a:avLst/>
          </a:prstGeom>
        </p:spPr>
        <p:txBody>
          <a:bodyPr spcFirstLastPara="1" wrap="square" lIns="91425" tIns="91425" rIns="91425" bIns="91425" anchor="t" anchorCtr="0">
            <a:normAutofit/>
          </a:bodyPr>
          <a:lstStyle/>
          <a:p>
            <a:pPr marL="457200" lvl="0" indent="-374831" algn="l" rtl="0">
              <a:spcBef>
                <a:spcPts val="0"/>
              </a:spcBef>
              <a:spcAft>
                <a:spcPts val="0"/>
              </a:spcAft>
              <a:buSzPts val="2303"/>
              <a:buFont typeface="Oswald"/>
              <a:buChar char="●"/>
            </a:pPr>
            <a:r>
              <a:rPr lang="en" sz="2302">
                <a:latin typeface="Oswald"/>
                <a:ea typeface="Oswald"/>
                <a:cs typeface="Oswald"/>
                <a:sym typeface="Oswald"/>
              </a:rPr>
              <a:t>Growing older with Fontan circulations</a:t>
            </a:r>
            <a:endParaRPr sz="2302">
              <a:latin typeface="Oswald"/>
              <a:ea typeface="Oswald"/>
              <a:cs typeface="Oswald"/>
              <a:sym typeface="Oswald"/>
            </a:endParaRPr>
          </a:p>
          <a:p>
            <a:pPr marL="914400" lvl="1" indent="-374831" algn="l" rtl="0">
              <a:spcBef>
                <a:spcPts val="0"/>
              </a:spcBef>
              <a:spcAft>
                <a:spcPts val="0"/>
              </a:spcAft>
              <a:buSzPts val="2303"/>
              <a:buFont typeface="Oswald"/>
              <a:buChar char="○"/>
            </a:pPr>
            <a:r>
              <a:rPr lang="en" sz="2302">
                <a:latin typeface="Oswald"/>
                <a:ea typeface="Oswald"/>
                <a:cs typeface="Oswald"/>
                <a:sym typeface="Oswald"/>
              </a:rPr>
              <a:t>Heart structure and function</a:t>
            </a:r>
            <a:endParaRPr sz="2302">
              <a:latin typeface="Oswald"/>
              <a:ea typeface="Oswald"/>
              <a:cs typeface="Oswald"/>
              <a:sym typeface="Oswald"/>
            </a:endParaRPr>
          </a:p>
          <a:p>
            <a:pPr marL="914400" lvl="1" indent="-374831" algn="l" rtl="0">
              <a:spcBef>
                <a:spcPts val="0"/>
              </a:spcBef>
              <a:spcAft>
                <a:spcPts val="0"/>
              </a:spcAft>
              <a:buSzPts val="2303"/>
              <a:buFont typeface="Oswald"/>
              <a:buChar char="○"/>
            </a:pPr>
            <a:r>
              <a:rPr lang="en" sz="2302">
                <a:latin typeface="Oswald"/>
                <a:ea typeface="Oswald"/>
                <a:cs typeface="Oswald"/>
                <a:sym typeface="Oswald"/>
              </a:rPr>
              <a:t>Systemic health</a:t>
            </a:r>
            <a:endParaRPr sz="2302">
              <a:latin typeface="Oswald"/>
              <a:ea typeface="Oswald"/>
              <a:cs typeface="Oswald"/>
              <a:sym typeface="Oswald"/>
            </a:endParaRPr>
          </a:p>
          <a:p>
            <a:pPr marL="914400" lvl="1" indent="-374831" algn="l" rtl="0">
              <a:spcBef>
                <a:spcPts val="0"/>
              </a:spcBef>
              <a:spcAft>
                <a:spcPts val="0"/>
              </a:spcAft>
              <a:buSzPts val="2303"/>
              <a:buFont typeface="Oswald"/>
              <a:buChar char="○"/>
            </a:pPr>
            <a:r>
              <a:rPr lang="en" sz="2302">
                <a:latin typeface="Oswald"/>
                <a:ea typeface="Oswald"/>
                <a:cs typeface="Oswald"/>
                <a:sym typeface="Oswald"/>
              </a:rPr>
              <a:t>Potential threats from clots, changes in blood flow and oxygenation, inflammation</a:t>
            </a:r>
            <a:endParaRPr sz="2302">
              <a:latin typeface="Oswald"/>
              <a:ea typeface="Oswald"/>
              <a:cs typeface="Oswald"/>
              <a:sym typeface="Oswald"/>
            </a:endParaRPr>
          </a:p>
          <a:p>
            <a:pPr marL="914400" lvl="1" indent="-374831" algn="l" rtl="0">
              <a:spcBef>
                <a:spcPts val="0"/>
              </a:spcBef>
              <a:spcAft>
                <a:spcPts val="0"/>
              </a:spcAft>
              <a:buSzPts val="2303"/>
              <a:buFont typeface="Oswald"/>
              <a:buChar char="○"/>
            </a:pPr>
            <a:r>
              <a:rPr lang="en" sz="2302">
                <a:latin typeface="Oswald"/>
                <a:ea typeface="Oswald"/>
                <a:cs typeface="Oswald"/>
                <a:sym typeface="Oswald"/>
              </a:rPr>
              <a:t>Age-related brain changes</a:t>
            </a:r>
            <a:endParaRPr sz="2302">
              <a:latin typeface="Oswald"/>
              <a:ea typeface="Oswald"/>
              <a:cs typeface="Oswald"/>
              <a:sym typeface="Oswald"/>
            </a:endParaRPr>
          </a:p>
        </p:txBody>
      </p:sp>
      <p:pic>
        <p:nvPicPr>
          <p:cNvPr id="1244" name="Google Shape;1244;p142"/>
          <p:cNvPicPr preferRelativeResize="0"/>
          <p:nvPr/>
        </p:nvPicPr>
        <p:blipFill>
          <a:blip r:embed="rId3">
            <a:alphaModFix/>
          </a:blip>
          <a:stretch>
            <a:fillRect/>
          </a:stretch>
        </p:blipFill>
        <p:spPr>
          <a:xfrm>
            <a:off x="5177900" y="1255800"/>
            <a:ext cx="3252725" cy="3698926"/>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4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Knowledge gaps and Research Priorities</a:t>
            </a:r>
            <a:endParaRPr>
              <a:latin typeface="Oswald"/>
              <a:ea typeface="Oswald"/>
              <a:cs typeface="Oswald"/>
              <a:sym typeface="Oswald"/>
            </a:endParaRPr>
          </a:p>
        </p:txBody>
      </p:sp>
      <p:sp>
        <p:nvSpPr>
          <p:cNvPr id="1250" name="Google Shape;1250;p143"/>
          <p:cNvSpPr txBox="1">
            <a:spLocks noGrp="1"/>
          </p:cNvSpPr>
          <p:nvPr>
            <p:ph type="body" idx="1"/>
          </p:nvPr>
        </p:nvSpPr>
        <p:spPr>
          <a:xfrm>
            <a:off x="261650" y="863550"/>
            <a:ext cx="85206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Oswald"/>
              <a:buChar char="●"/>
            </a:pPr>
            <a:r>
              <a:rPr lang="en" sz="1700">
                <a:latin typeface="Oswald"/>
                <a:ea typeface="Oswald"/>
                <a:cs typeface="Oswald"/>
                <a:sym typeface="Oswald"/>
              </a:rPr>
              <a:t>How does brain health change over time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Which timepoints and events along the lifespan may modify these changes, and how do they relate to specific risk factors?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the ways in which brain health may be threatened over the lifespan, how are these threats modified by early-life brain development, and how do they represent opportunities for prevention?</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How can we study brain health over time in a sustainable way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YOUR priorities in learning about brain health and the best ways to learn new info?</a:t>
            </a:r>
            <a:endParaRPr sz="1700">
              <a:latin typeface="Oswald"/>
              <a:ea typeface="Oswald"/>
              <a:cs typeface="Oswald"/>
              <a:sym typeface="Oswald"/>
            </a:endParaRPr>
          </a:p>
        </p:txBody>
      </p:sp>
      <p:cxnSp>
        <p:nvCxnSpPr>
          <p:cNvPr id="1251" name="Google Shape;1251;p143"/>
          <p:cNvCxnSpPr/>
          <p:nvPr/>
        </p:nvCxnSpPr>
        <p:spPr>
          <a:xfrm>
            <a:off x="1921300" y="3423075"/>
            <a:ext cx="4993500" cy="1461300"/>
          </a:xfrm>
          <a:prstGeom prst="bentConnector3">
            <a:avLst>
              <a:gd name="adj1" fmla="val -401"/>
            </a:avLst>
          </a:prstGeom>
          <a:noFill/>
          <a:ln w="9525" cap="flat" cmpd="sng">
            <a:solidFill>
              <a:schemeClr val="dk2"/>
            </a:solidFill>
            <a:prstDash val="solid"/>
            <a:round/>
            <a:headEnd type="none" w="med" len="med"/>
            <a:tailEnd type="none" w="med" len="med"/>
          </a:ln>
        </p:spPr>
      </p:cxnSp>
      <p:cxnSp>
        <p:nvCxnSpPr>
          <p:cNvPr id="1252" name="Google Shape;1252;p143"/>
          <p:cNvCxnSpPr/>
          <p:nvPr/>
        </p:nvCxnSpPr>
        <p:spPr>
          <a:xfrm>
            <a:off x="1936338" y="3818475"/>
            <a:ext cx="4943400" cy="670500"/>
          </a:xfrm>
          <a:prstGeom prst="straightConnector1">
            <a:avLst/>
          </a:prstGeom>
          <a:noFill/>
          <a:ln w="38100" cap="flat" cmpd="sng">
            <a:solidFill>
              <a:srgbClr val="D5A6BD"/>
            </a:solidFill>
            <a:prstDash val="solid"/>
            <a:round/>
            <a:headEnd type="none" w="med" len="med"/>
            <a:tailEnd type="none" w="med" len="med"/>
          </a:ln>
        </p:spPr>
      </p:cxnSp>
      <p:cxnSp>
        <p:nvCxnSpPr>
          <p:cNvPr id="1253" name="Google Shape;1253;p143"/>
          <p:cNvCxnSpPr/>
          <p:nvPr/>
        </p:nvCxnSpPr>
        <p:spPr>
          <a:xfrm>
            <a:off x="1941325" y="3402325"/>
            <a:ext cx="4963500" cy="730500"/>
          </a:xfrm>
          <a:prstGeom prst="straightConnector1">
            <a:avLst/>
          </a:prstGeom>
          <a:noFill/>
          <a:ln w="38100" cap="flat" cmpd="sng">
            <a:solidFill>
              <a:schemeClr val="dk1"/>
            </a:solidFill>
            <a:prstDash val="dashDot"/>
            <a:round/>
            <a:headEnd type="none" w="med" len="med"/>
            <a:tailEnd type="none" w="med" len="med"/>
          </a:ln>
        </p:spPr>
      </p:cxnSp>
      <p:cxnSp>
        <p:nvCxnSpPr>
          <p:cNvPr id="1254" name="Google Shape;1254;p143"/>
          <p:cNvCxnSpPr/>
          <p:nvPr/>
        </p:nvCxnSpPr>
        <p:spPr>
          <a:xfrm>
            <a:off x="1931325" y="4322950"/>
            <a:ext cx="4943400" cy="60000"/>
          </a:xfrm>
          <a:prstGeom prst="straightConnector1">
            <a:avLst/>
          </a:prstGeom>
          <a:noFill/>
          <a:ln w="9525" cap="flat" cmpd="sng">
            <a:solidFill>
              <a:schemeClr val="dk1"/>
            </a:solidFill>
            <a:prstDash val="dot"/>
            <a:round/>
            <a:headEnd type="none" w="med" len="med"/>
            <a:tailEnd type="none" w="med" len="med"/>
          </a:ln>
        </p:spPr>
      </p:cxnSp>
      <p:sp>
        <p:nvSpPr>
          <p:cNvPr id="1255" name="Google Shape;1255;p143"/>
          <p:cNvSpPr txBox="1"/>
          <p:nvPr/>
        </p:nvSpPr>
        <p:spPr>
          <a:xfrm>
            <a:off x="584425" y="3664350"/>
            <a:ext cx="15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Brain changes</a:t>
            </a:r>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4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Knowledge gaps and Research Priorities</a:t>
            </a:r>
            <a:endParaRPr>
              <a:latin typeface="Oswald"/>
              <a:ea typeface="Oswald"/>
              <a:cs typeface="Oswald"/>
              <a:sym typeface="Oswald"/>
            </a:endParaRPr>
          </a:p>
        </p:txBody>
      </p:sp>
      <p:cxnSp>
        <p:nvCxnSpPr>
          <p:cNvPr id="1261" name="Google Shape;1261;p144"/>
          <p:cNvCxnSpPr/>
          <p:nvPr/>
        </p:nvCxnSpPr>
        <p:spPr>
          <a:xfrm>
            <a:off x="1921300" y="3423075"/>
            <a:ext cx="4993500" cy="1461300"/>
          </a:xfrm>
          <a:prstGeom prst="bentConnector3">
            <a:avLst>
              <a:gd name="adj1" fmla="val -401"/>
            </a:avLst>
          </a:prstGeom>
          <a:noFill/>
          <a:ln w="9525" cap="flat" cmpd="sng">
            <a:solidFill>
              <a:schemeClr val="dk2"/>
            </a:solidFill>
            <a:prstDash val="solid"/>
            <a:round/>
            <a:headEnd type="none" w="med" len="med"/>
            <a:tailEnd type="none" w="med" len="med"/>
          </a:ln>
        </p:spPr>
      </p:cxnSp>
      <p:cxnSp>
        <p:nvCxnSpPr>
          <p:cNvPr id="1262" name="Google Shape;1262;p144"/>
          <p:cNvCxnSpPr/>
          <p:nvPr/>
        </p:nvCxnSpPr>
        <p:spPr>
          <a:xfrm>
            <a:off x="1936338" y="3818475"/>
            <a:ext cx="3407400" cy="1004700"/>
          </a:xfrm>
          <a:prstGeom prst="straightConnector1">
            <a:avLst/>
          </a:prstGeom>
          <a:noFill/>
          <a:ln w="38100" cap="flat" cmpd="sng">
            <a:solidFill>
              <a:srgbClr val="D5A6BD"/>
            </a:solidFill>
            <a:prstDash val="solid"/>
            <a:round/>
            <a:headEnd type="none" w="med" len="med"/>
            <a:tailEnd type="none" w="med" len="med"/>
          </a:ln>
        </p:spPr>
      </p:cxnSp>
      <p:cxnSp>
        <p:nvCxnSpPr>
          <p:cNvPr id="1263" name="Google Shape;1263;p144"/>
          <p:cNvCxnSpPr/>
          <p:nvPr/>
        </p:nvCxnSpPr>
        <p:spPr>
          <a:xfrm>
            <a:off x="1941325" y="3402325"/>
            <a:ext cx="4963500" cy="730500"/>
          </a:xfrm>
          <a:prstGeom prst="straightConnector1">
            <a:avLst/>
          </a:prstGeom>
          <a:noFill/>
          <a:ln w="38100" cap="flat" cmpd="sng">
            <a:solidFill>
              <a:schemeClr val="dk1"/>
            </a:solidFill>
            <a:prstDash val="dashDot"/>
            <a:round/>
            <a:headEnd type="none" w="med" len="med"/>
            <a:tailEnd type="none" w="med" len="med"/>
          </a:ln>
        </p:spPr>
      </p:cxnSp>
      <p:cxnSp>
        <p:nvCxnSpPr>
          <p:cNvPr id="1264" name="Google Shape;1264;p144"/>
          <p:cNvCxnSpPr/>
          <p:nvPr/>
        </p:nvCxnSpPr>
        <p:spPr>
          <a:xfrm>
            <a:off x="1931325" y="4322950"/>
            <a:ext cx="4943400" cy="60000"/>
          </a:xfrm>
          <a:prstGeom prst="straightConnector1">
            <a:avLst/>
          </a:prstGeom>
          <a:noFill/>
          <a:ln w="9525" cap="flat" cmpd="sng">
            <a:solidFill>
              <a:schemeClr val="dk1"/>
            </a:solidFill>
            <a:prstDash val="dot"/>
            <a:round/>
            <a:headEnd type="none" w="med" len="med"/>
            <a:tailEnd type="none" w="med" len="med"/>
          </a:ln>
        </p:spPr>
      </p:cxnSp>
      <p:sp>
        <p:nvSpPr>
          <p:cNvPr id="1265" name="Google Shape;1265;p144"/>
          <p:cNvSpPr txBox="1"/>
          <p:nvPr/>
        </p:nvSpPr>
        <p:spPr>
          <a:xfrm>
            <a:off x="584425" y="3664350"/>
            <a:ext cx="15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Brain changes</a:t>
            </a:r>
            <a:endParaRPr/>
          </a:p>
        </p:txBody>
      </p:sp>
      <p:sp>
        <p:nvSpPr>
          <p:cNvPr id="1266" name="Google Shape;1266;p144"/>
          <p:cNvSpPr txBox="1">
            <a:spLocks noGrp="1"/>
          </p:cNvSpPr>
          <p:nvPr>
            <p:ph type="body" idx="1"/>
          </p:nvPr>
        </p:nvSpPr>
        <p:spPr>
          <a:xfrm>
            <a:off x="261650" y="863550"/>
            <a:ext cx="85206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Oswald"/>
              <a:buChar char="●"/>
            </a:pPr>
            <a:r>
              <a:rPr lang="en" sz="1700">
                <a:latin typeface="Oswald"/>
                <a:ea typeface="Oswald"/>
                <a:cs typeface="Oswald"/>
                <a:sym typeface="Oswald"/>
              </a:rPr>
              <a:t>How does brain health change over time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Which timepoints and events along the lifespan may modify these changes, and how do they relate to specific risk factors?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the ways in which brain health may be threatened over the lifespan, how are these threats modified by early-life brain development, and how do they represent opportunities for prevention?</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How can we study brain health over time in a sustainable way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YOUR priorities in learning about brain health and the best ways to learn new info?</a:t>
            </a:r>
            <a:endParaRPr sz="1700">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Agenda</a:t>
            </a:r>
            <a:endParaRPr>
              <a:solidFill>
                <a:srgbClr val="073763"/>
              </a:solidFill>
            </a:endParaRPr>
          </a:p>
        </p:txBody>
      </p:sp>
      <p:sp>
        <p:nvSpPr>
          <p:cNvPr id="468" name="Google Shape;468;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469" name="Google Shape;469;p73"/>
          <p:cNvGraphicFramePr/>
          <p:nvPr/>
        </p:nvGraphicFramePr>
        <p:xfrm>
          <a:off x="2011250" y="293388"/>
          <a:ext cx="6615925" cy="4556730"/>
        </p:xfrm>
        <a:graphic>
          <a:graphicData uri="http://schemas.openxmlformats.org/drawingml/2006/table">
            <a:tbl>
              <a:tblPr>
                <a:noFill/>
                <a:tableStyleId>{BC1CACDF-0EBE-4862-B4C4-95DBAB4666B7}</a:tableStyleId>
              </a:tblPr>
              <a:tblGrid>
                <a:gridCol w="4267025">
                  <a:extLst>
                    <a:ext uri="{9D8B030D-6E8A-4147-A177-3AD203B41FA5}">
                      <a16:colId xmlns:a16="http://schemas.microsoft.com/office/drawing/2014/main" val="20000"/>
                    </a:ext>
                  </a:extLst>
                </a:gridCol>
                <a:gridCol w="2348900">
                  <a:extLst>
                    <a:ext uri="{9D8B030D-6E8A-4147-A177-3AD203B41FA5}">
                      <a16:colId xmlns:a16="http://schemas.microsoft.com/office/drawing/2014/main" val="20001"/>
                    </a:ext>
                  </a:extLst>
                </a:gridCol>
              </a:tblGrid>
              <a:tr h="235625">
                <a:tc>
                  <a:txBody>
                    <a:bodyPr/>
                    <a:lstStyle/>
                    <a:p>
                      <a:pPr marL="0" lvl="0" indent="0" algn="l" rtl="0">
                        <a:spcBef>
                          <a:spcPts val="0"/>
                        </a:spcBef>
                        <a:spcAft>
                          <a:spcPts val="0"/>
                        </a:spcAft>
                        <a:buNone/>
                      </a:pPr>
                      <a:r>
                        <a:rPr lang="en" sz="1200"/>
                        <a:t>Welcome &amp; Introduction</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9:00 - 9:05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t>Icemelter</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9:05 - 9:10</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t>Understanding the Fontan Operation &amp; CANFON</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9:10 - 9:20</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t>Late Health Considerations</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9:20 - 9:35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t>Lifestyle Considerations</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9:35 - 9:50</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t>Brain Health</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9:50 - 9:55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a:t>Break</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200"/>
                        <a:t>9:55 - 10:05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200"/>
                        <a:t>Breakout Rooms 1 &amp; 2</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10:05 - 10:55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200"/>
                        <a:t>Break</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200"/>
                        <a:t>10:55 - 11:05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 sz="1200"/>
                        <a:t>Breakout Rooms 3 &amp; 4</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11:05 - 11:55</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 sz="1200"/>
                        <a:t>Wrap Up &amp; Resources</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11:55 - 12:00</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None/>
                      </a:pPr>
                      <a:r>
                        <a:rPr lang="en" sz="1200"/>
                        <a:t>Open Q &amp; A</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sz="1200"/>
                        <a:t>12:00</a:t>
                      </a:r>
                      <a:endParaRPr sz="1200"/>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470" name="Google Shape;470;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4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Knowledge gaps and Research Priorities</a:t>
            </a:r>
            <a:endParaRPr>
              <a:latin typeface="Oswald"/>
              <a:ea typeface="Oswald"/>
              <a:cs typeface="Oswald"/>
              <a:sym typeface="Oswald"/>
            </a:endParaRPr>
          </a:p>
        </p:txBody>
      </p:sp>
      <p:cxnSp>
        <p:nvCxnSpPr>
          <p:cNvPr id="1272" name="Google Shape;1272;p145"/>
          <p:cNvCxnSpPr/>
          <p:nvPr/>
        </p:nvCxnSpPr>
        <p:spPr>
          <a:xfrm>
            <a:off x="1921300" y="3423075"/>
            <a:ext cx="4993500" cy="1461300"/>
          </a:xfrm>
          <a:prstGeom prst="bentConnector3">
            <a:avLst>
              <a:gd name="adj1" fmla="val -401"/>
            </a:avLst>
          </a:prstGeom>
          <a:noFill/>
          <a:ln w="9525" cap="flat" cmpd="sng">
            <a:solidFill>
              <a:schemeClr val="dk2"/>
            </a:solidFill>
            <a:prstDash val="solid"/>
            <a:round/>
            <a:headEnd type="none" w="med" len="med"/>
            <a:tailEnd type="none" w="med" len="med"/>
          </a:ln>
        </p:spPr>
      </p:cxnSp>
      <p:cxnSp>
        <p:nvCxnSpPr>
          <p:cNvPr id="1273" name="Google Shape;1273;p145"/>
          <p:cNvCxnSpPr/>
          <p:nvPr/>
        </p:nvCxnSpPr>
        <p:spPr>
          <a:xfrm>
            <a:off x="1941325" y="3402325"/>
            <a:ext cx="4963500" cy="730500"/>
          </a:xfrm>
          <a:prstGeom prst="straightConnector1">
            <a:avLst/>
          </a:prstGeom>
          <a:noFill/>
          <a:ln w="38100" cap="flat" cmpd="sng">
            <a:solidFill>
              <a:schemeClr val="dk1"/>
            </a:solidFill>
            <a:prstDash val="dashDot"/>
            <a:round/>
            <a:headEnd type="none" w="med" len="med"/>
            <a:tailEnd type="none" w="med" len="med"/>
          </a:ln>
        </p:spPr>
      </p:cxnSp>
      <p:cxnSp>
        <p:nvCxnSpPr>
          <p:cNvPr id="1274" name="Google Shape;1274;p145"/>
          <p:cNvCxnSpPr/>
          <p:nvPr/>
        </p:nvCxnSpPr>
        <p:spPr>
          <a:xfrm>
            <a:off x="1931325" y="4322950"/>
            <a:ext cx="4943400" cy="60000"/>
          </a:xfrm>
          <a:prstGeom prst="straightConnector1">
            <a:avLst/>
          </a:prstGeom>
          <a:noFill/>
          <a:ln w="9525" cap="flat" cmpd="sng">
            <a:solidFill>
              <a:schemeClr val="dk1"/>
            </a:solidFill>
            <a:prstDash val="dot"/>
            <a:round/>
            <a:headEnd type="none" w="med" len="med"/>
            <a:tailEnd type="none" w="med" len="med"/>
          </a:ln>
        </p:spPr>
      </p:cxnSp>
      <p:sp>
        <p:nvSpPr>
          <p:cNvPr id="1275" name="Google Shape;1275;p145"/>
          <p:cNvSpPr txBox="1"/>
          <p:nvPr/>
        </p:nvSpPr>
        <p:spPr>
          <a:xfrm>
            <a:off x="584425" y="3664350"/>
            <a:ext cx="15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Brain changes</a:t>
            </a:r>
            <a:endParaRPr/>
          </a:p>
        </p:txBody>
      </p:sp>
      <p:cxnSp>
        <p:nvCxnSpPr>
          <p:cNvPr id="1276" name="Google Shape;1276;p145"/>
          <p:cNvCxnSpPr/>
          <p:nvPr/>
        </p:nvCxnSpPr>
        <p:spPr>
          <a:xfrm>
            <a:off x="1921300" y="3452350"/>
            <a:ext cx="4813200" cy="1050600"/>
          </a:xfrm>
          <a:prstGeom prst="curvedConnector3">
            <a:avLst>
              <a:gd name="adj1" fmla="val 11019"/>
            </a:avLst>
          </a:prstGeom>
          <a:noFill/>
          <a:ln w="28575" cap="flat" cmpd="sng">
            <a:solidFill>
              <a:srgbClr val="CC4125"/>
            </a:solidFill>
            <a:prstDash val="solid"/>
            <a:round/>
            <a:headEnd type="none" w="med" len="med"/>
            <a:tailEnd type="none" w="med" len="med"/>
          </a:ln>
        </p:spPr>
      </p:cxnSp>
      <p:sp>
        <p:nvSpPr>
          <p:cNvPr id="1277" name="Google Shape;1277;p145"/>
          <p:cNvSpPr txBox="1">
            <a:spLocks noGrp="1"/>
          </p:cNvSpPr>
          <p:nvPr>
            <p:ph type="body" idx="1"/>
          </p:nvPr>
        </p:nvSpPr>
        <p:spPr>
          <a:xfrm>
            <a:off x="261650" y="863550"/>
            <a:ext cx="85206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Oswald"/>
              <a:buChar char="●"/>
            </a:pPr>
            <a:r>
              <a:rPr lang="en" sz="1700">
                <a:latin typeface="Oswald"/>
                <a:ea typeface="Oswald"/>
                <a:cs typeface="Oswald"/>
                <a:sym typeface="Oswald"/>
              </a:rPr>
              <a:t>How does brain health change over time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Which timepoints and events along the lifespan may modify these changes, and how do they relate to specific risk factors?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the ways in which brain health may be threatened over the lifespan, how are these threats modified by early-life brain development, and how do they represent opportunities for prevention?</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How can we study brain health over time in a sustainable way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YOUR priorities in learning about brain health and the best ways to learn new info?</a:t>
            </a:r>
            <a:endParaRPr sz="1700">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4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Knowledge gaps and Research Priorities</a:t>
            </a:r>
            <a:endParaRPr>
              <a:latin typeface="Oswald"/>
              <a:ea typeface="Oswald"/>
              <a:cs typeface="Oswald"/>
              <a:sym typeface="Oswald"/>
            </a:endParaRPr>
          </a:p>
        </p:txBody>
      </p:sp>
      <p:cxnSp>
        <p:nvCxnSpPr>
          <p:cNvPr id="1283" name="Google Shape;1283;p146"/>
          <p:cNvCxnSpPr/>
          <p:nvPr/>
        </p:nvCxnSpPr>
        <p:spPr>
          <a:xfrm>
            <a:off x="1921300" y="3423075"/>
            <a:ext cx="4993500" cy="1461300"/>
          </a:xfrm>
          <a:prstGeom prst="bentConnector3">
            <a:avLst>
              <a:gd name="adj1" fmla="val -401"/>
            </a:avLst>
          </a:prstGeom>
          <a:noFill/>
          <a:ln w="9525" cap="flat" cmpd="sng">
            <a:solidFill>
              <a:schemeClr val="dk2"/>
            </a:solidFill>
            <a:prstDash val="solid"/>
            <a:round/>
            <a:headEnd type="none" w="med" len="med"/>
            <a:tailEnd type="none" w="med" len="med"/>
          </a:ln>
        </p:spPr>
      </p:cxnSp>
      <p:cxnSp>
        <p:nvCxnSpPr>
          <p:cNvPr id="1284" name="Google Shape;1284;p146"/>
          <p:cNvCxnSpPr/>
          <p:nvPr/>
        </p:nvCxnSpPr>
        <p:spPr>
          <a:xfrm>
            <a:off x="1941325" y="3402325"/>
            <a:ext cx="4963500" cy="730500"/>
          </a:xfrm>
          <a:prstGeom prst="straightConnector1">
            <a:avLst/>
          </a:prstGeom>
          <a:noFill/>
          <a:ln w="38100" cap="flat" cmpd="sng">
            <a:solidFill>
              <a:schemeClr val="dk1"/>
            </a:solidFill>
            <a:prstDash val="dashDot"/>
            <a:round/>
            <a:headEnd type="none" w="med" len="med"/>
            <a:tailEnd type="none" w="med" len="med"/>
          </a:ln>
        </p:spPr>
      </p:cxnSp>
      <p:cxnSp>
        <p:nvCxnSpPr>
          <p:cNvPr id="1285" name="Google Shape;1285;p146"/>
          <p:cNvCxnSpPr/>
          <p:nvPr/>
        </p:nvCxnSpPr>
        <p:spPr>
          <a:xfrm>
            <a:off x="1931325" y="4322950"/>
            <a:ext cx="4943400" cy="60000"/>
          </a:xfrm>
          <a:prstGeom prst="straightConnector1">
            <a:avLst/>
          </a:prstGeom>
          <a:noFill/>
          <a:ln w="9525" cap="flat" cmpd="sng">
            <a:solidFill>
              <a:schemeClr val="dk1"/>
            </a:solidFill>
            <a:prstDash val="dot"/>
            <a:round/>
            <a:headEnd type="none" w="med" len="med"/>
            <a:tailEnd type="none" w="med" len="med"/>
          </a:ln>
        </p:spPr>
      </p:cxnSp>
      <p:sp>
        <p:nvSpPr>
          <p:cNvPr id="1286" name="Google Shape;1286;p146"/>
          <p:cNvSpPr txBox="1"/>
          <p:nvPr/>
        </p:nvSpPr>
        <p:spPr>
          <a:xfrm>
            <a:off x="584425" y="3664350"/>
            <a:ext cx="15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Brain changes</a:t>
            </a:r>
            <a:endParaRPr/>
          </a:p>
        </p:txBody>
      </p:sp>
      <p:sp>
        <p:nvSpPr>
          <p:cNvPr id="1287" name="Google Shape;1287;p146"/>
          <p:cNvSpPr/>
          <p:nvPr/>
        </p:nvSpPr>
        <p:spPr>
          <a:xfrm>
            <a:off x="1931325" y="3442350"/>
            <a:ext cx="4763225" cy="1197175"/>
          </a:xfrm>
          <a:custGeom>
            <a:avLst/>
            <a:gdLst/>
            <a:ahLst/>
            <a:cxnLst/>
            <a:rect l="l" t="t" r="r" b="b"/>
            <a:pathLst>
              <a:path w="190529" h="47887" extrusionOk="0">
                <a:moveTo>
                  <a:pt x="0" y="0"/>
                </a:moveTo>
                <a:cubicBezTo>
                  <a:pt x="1668" y="467"/>
                  <a:pt x="7738" y="1068"/>
                  <a:pt x="10006" y="2802"/>
                </a:cubicBezTo>
                <a:cubicBezTo>
                  <a:pt x="12274" y="4537"/>
                  <a:pt x="11608" y="8739"/>
                  <a:pt x="13609" y="10407"/>
                </a:cubicBezTo>
                <a:cubicBezTo>
                  <a:pt x="15611" y="12075"/>
                  <a:pt x="19947" y="11741"/>
                  <a:pt x="22015" y="12808"/>
                </a:cubicBezTo>
                <a:cubicBezTo>
                  <a:pt x="24083" y="13875"/>
                  <a:pt x="24549" y="16010"/>
                  <a:pt x="26017" y="16811"/>
                </a:cubicBezTo>
                <a:cubicBezTo>
                  <a:pt x="27485" y="17612"/>
                  <a:pt x="27352" y="17412"/>
                  <a:pt x="30821" y="17612"/>
                </a:cubicBezTo>
                <a:cubicBezTo>
                  <a:pt x="34290" y="17812"/>
                  <a:pt x="34756" y="17412"/>
                  <a:pt x="46831" y="18012"/>
                </a:cubicBezTo>
                <a:cubicBezTo>
                  <a:pt x="58906" y="18612"/>
                  <a:pt x="91662" y="19146"/>
                  <a:pt x="103270" y="21214"/>
                </a:cubicBezTo>
                <a:cubicBezTo>
                  <a:pt x="114878" y="23282"/>
                  <a:pt x="112076" y="28619"/>
                  <a:pt x="116479" y="30420"/>
                </a:cubicBezTo>
                <a:cubicBezTo>
                  <a:pt x="120882" y="32221"/>
                  <a:pt x="125952" y="30487"/>
                  <a:pt x="129688" y="32021"/>
                </a:cubicBezTo>
                <a:cubicBezTo>
                  <a:pt x="133424" y="33556"/>
                  <a:pt x="134358" y="38226"/>
                  <a:pt x="138894" y="39627"/>
                </a:cubicBezTo>
                <a:cubicBezTo>
                  <a:pt x="143430" y="41028"/>
                  <a:pt x="152103" y="39160"/>
                  <a:pt x="156906" y="40427"/>
                </a:cubicBezTo>
                <a:cubicBezTo>
                  <a:pt x="161709" y="41695"/>
                  <a:pt x="162110" y="46031"/>
                  <a:pt x="167714" y="47232"/>
                </a:cubicBezTo>
                <a:cubicBezTo>
                  <a:pt x="173318" y="48433"/>
                  <a:pt x="186727" y="47565"/>
                  <a:pt x="190529" y="47632"/>
                </a:cubicBezTo>
              </a:path>
            </a:pathLst>
          </a:custGeom>
          <a:noFill/>
          <a:ln w="28575" cap="flat" cmpd="sng">
            <a:solidFill>
              <a:srgbClr val="EA9999"/>
            </a:solidFill>
            <a:prstDash val="solid"/>
            <a:round/>
            <a:headEnd type="none" w="med" len="med"/>
            <a:tailEnd type="none" w="med" len="med"/>
          </a:ln>
        </p:spPr>
      </p:sp>
      <p:sp>
        <p:nvSpPr>
          <p:cNvPr id="1288" name="Google Shape;1288;p146"/>
          <p:cNvSpPr txBox="1">
            <a:spLocks noGrp="1"/>
          </p:cNvSpPr>
          <p:nvPr>
            <p:ph type="body" idx="1"/>
          </p:nvPr>
        </p:nvSpPr>
        <p:spPr>
          <a:xfrm>
            <a:off x="261650" y="863550"/>
            <a:ext cx="8520600" cy="341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Oswald"/>
              <a:buChar char="●"/>
            </a:pPr>
            <a:r>
              <a:rPr lang="en" sz="1700">
                <a:latin typeface="Oswald"/>
                <a:ea typeface="Oswald"/>
                <a:cs typeface="Oswald"/>
                <a:sym typeface="Oswald"/>
              </a:rPr>
              <a:t>How does brain health change over time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Which timepoints and events along the lifespan may modify these changes, and how do they relate to specific risk factors?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the ways in which brain health may be threatened over the lifespan, how are these threats modified by early-life brain development, and how do they represent opportunities for prevention?</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How can we study brain health over time in a sustainable way in people with Fontan circulations?</a:t>
            </a:r>
            <a:endParaRPr sz="1700">
              <a:latin typeface="Oswald"/>
              <a:ea typeface="Oswald"/>
              <a:cs typeface="Oswald"/>
              <a:sym typeface="Oswald"/>
            </a:endParaRPr>
          </a:p>
          <a:p>
            <a:pPr marL="457200" lvl="0" indent="-336550" algn="l" rtl="0">
              <a:spcBef>
                <a:spcPts val="0"/>
              </a:spcBef>
              <a:spcAft>
                <a:spcPts val="0"/>
              </a:spcAft>
              <a:buSzPts val="1700"/>
              <a:buFont typeface="Oswald"/>
              <a:buChar char="●"/>
            </a:pPr>
            <a:r>
              <a:rPr lang="en" sz="1700">
                <a:latin typeface="Oswald"/>
                <a:ea typeface="Oswald"/>
                <a:cs typeface="Oswald"/>
                <a:sym typeface="Oswald"/>
              </a:rPr>
              <a:t>What are YOUR priorities in learning about brain health and the best ways to learn new info?</a:t>
            </a:r>
            <a:endParaRPr sz="1700">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The SEARCH study</a:t>
            </a:r>
            <a:endParaRPr>
              <a:latin typeface="Oswald"/>
              <a:ea typeface="Oswald"/>
              <a:cs typeface="Oswald"/>
              <a:sym typeface="Oswald"/>
            </a:endParaRPr>
          </a:p>
        </p:txBody>
      </p:sp>
      <p:sp>
        <p:nvSpPr>
          <p:cNvPr id="1294" name="Google Shape;1294;p147"/>
          <p:cNvSpPr txBox="1">
            <a:spLocks noGrp="1"/>
          </p:cNvSpPr>
          <p:nvPr>
            <p:ph type="body" idx="1"/>
          </p:nvPr>
        </p:nvSpPr>
        <p:spPr>
          <a:xfrm>
            <a:off x="311700" y="1152475"/>
            <a:ext cx="4406400" cy="37077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a:t>We want to learn about how brain health and cognition may change over time in order to identify the best opportunities for prevention, and determine what protective factors may be in people with good brain health</a:t>
            </a:r>
            <a:endParaRPr/>
          </a:p>
          <a:p>
            <a:pPr marL="457200" lvl="0" indent="-325755" algn="l" rtl="0">
              <a:spcBef>
                <a:spcPts val="0"/>
              </a:spcBef>
              <a:spcAft>
                <a:spcPts val="0"/>
              </a:spcAft>
              <a:buSzPct val="100000"/>
              <a:buChar char="●"/>
            </a:pPr>
            <a:r>
              <a:rPr lang="en"/>
              <a:t>We will understand what the role may be for routine brain imaging and cognitive assessment as part of usual clinical care</a:t>
            </a:r>
            <a:endParaRPr/>
          </a:p>
          <a:p>
            <a:pPr marL="457200" lvl="0" indent="-325755" algn="l" rtl="0">
              <a:spcBef>
                <a:spcPts val="0"/>
              </a:spcBef>
              <a:spcAft>
                <a:spcPts val="0"/>
              </a:spcAft>
              <a:buSzPct val="100000"/>
              <a:buChar char="●"/>
            </a:pPr>
            <a:r>
              <a:rPr lang="en"/>
              <a:t>3-year study: MRI (Baseline and Year 3) and cognitive testing (every year) to assess brain health, special blood tests looking for brain proteins</a:t>
            </a:r>
            <a:endParaRPr/>
          </a:p>
          <a:p>
            <a:pPr marL="914400" lvl="1" indent="-304165" algn="l" rtl="0">
              <a:spcBef>
                <a:spcPts val="0"/>
              </a:spcBef>
              <a:spcAft>
                <a:spcPts val="0"/>
              </a:spcAft>
              <a:buSzPct val="100000"/>
              <a:buChar char="○"/>
            </a:pPr>
            <a:r>
              <a:rPr lang="en"/>
              <a:t>Medical history, bloodwork, echo, holter to assess for risk factors</a:t>
            </a:r>
            <a:endParaRPr/>
          </a:p>
        </p:txBody>
      </p:sp>
      <p:pic>
        <p:nvPicPr>
          <p:cNvPr id="1295" name="Google Shape;1295;p147"/>
          <p:cNvPicPr preferRelativeResize="0"/>
          <p:nvPr/>
        </p:nvPicPr>
        <p:blipFill>
          <a:blip r:embed="rId3">
            <a:alphaModFix/>
          </a:blip>
          <a:stretch>
            <a:fillRect/>
          </a:stretch>
        </p:blipFill>
        <p:spPr>
          <a:xfrm>
            <a:off x="4852700" y="665926"/>
            <a:ext cx="3825874" cy="3811661"/>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48"/>
          <p:cNvPicPr preferRelativeResize="0"/>
          <p:nvPr/>
        </p:nvPicPr>
        <p:blipFill rotWithShape="1">
          <a:blip r:embed="rId3">
            <a:alphaModFix/>
          </a:blip>
          <a:srcRect l="17467" t="18517" r="23601" b="2450"/>
          <a:stretch/>
        </p:blipFill>
        <p:spPr>
          <a:xfrm>
            <a:off x="904350" y="77100"/>
            <a:ext cx="7206552" cy="4989300"/>
          </a:xfrm>
          <a:prstGeom prst="rect">
            <a:avLst/>
          </a:prstGeom>
          <a:noFill/>
          <a:ln>
            <a:noFill/>
          </a:ln>
        </p:spPr>
      </p:pic>
      <p:sp>
        <p:nvSpPr>
          <p:cNvPr id="1301" name="Google Shape;1301;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720" b="1">
                <a:solidFill>
                  <a:srgbClr val="073763"/>
                </a:solidFill>
              </a:rPr>
              <a:t>Break - 10 MINUTES</a:t>
            </a:r>
            <a:endParaRPr sz="3720" b="1">
              <a:solidFill>
                <a:srgbClr val="073763"/>
              </a:solidFill>
            </a:endParaRPr>
          </a:p>
        </p:txBody>
      </p:sp>
      <p:sp>
        <p:nvSpPr>
          <p:cNvPr id="1307" name="Google Shape;1307;p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ctr" rtl="0">
              <a:lnSpc>
                <a:spcPct val="100000"/>
              </a:lnSpc>
              <a:spcBef>
                <a:spcPts val="0"/>
              </a:spcBef>
              <a:spcAft>
                <a:spcPts val="0"/>
              </a:spcAft>
              <a:buNone/>
            </a:pPr>
            <a:r>
              <a:rPr lang="en" sz="2000" u="sng">
                <a:solidFill>
                  <a:srgbClr val="980000"/>
                </a:solidFill>
              </a:rPr>
              <a:t>This is a good time to add your questions in the chat:</a:t>
            </a:r>
            <a:endParaRPr sz="2000" u="sng">
              <a:solidFill>
                <a:srgbClr val="980000"/>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ctr" rtl="0">
              <a:lnSpc>
                <a:spcPct val="100000"/>
              </a:lnSpc>
              <a:spcBef>
                <a:spcPts val="0"/>
              </a:spcBef>
              <a:spcAft>
                <a:spcPts val="0"/>
              </a:spcAft>
              <a:buNone/>
            </a:pPr>
            <a:endParaRPr sz="2000">
              <a:solidFill>
                <a:schemeClr val="dk1"/>
              </a:solidFill>
            </a:endParaRPr>
          </a:p>
          <a:p>
            <a:pPr marL="0" lvl="0" indent="0" algn="ctr" rtl="0">
              <a:lnSpc>
                <a:spcPct val="100000"/>
              </a:lnSpc>
              <a:spcBef>
                <a:spcPts val="0"/>
              </a:spcBef>
              <a:spcAft>
                <a:spcPts val="0"/>
              </a:spcAft>
              <a:buNone/>
            </a:pPr>
            <a:endParaRPr sz="2000">
              <a:solidFill>
                <a:schemeClr val="dk1"/>
              </a:solidFill>
            </a:endParaRPr>
          </a:p>
          <a:p>
            <a:pPr marL="0" lvl="0" indent="0" algn="ctr" rtl="0">
              <a:lnSpc>
                <a:spcPct val="100000"/>
              </a:lnSpc>
              <a:spcBef>
                <a:spcPts val="0"/>
              </a:spcBef>
              <a:spcAft>
                <a:spcPts val="0"/>
              </a:spcAft>
              <a:buNone/>
            </a:pPr>
            <a:r>
              <a:rPr lang="en" sz="2000" u="sng">
                <a:solidFill>
                  <a:srgbClr val="980000"/>
                </a:solidFill>
              </a:rPr>
              <a:t>If you are stepping away from your device, remember to mute your audio and video:</a:t>
            </a:r>
            <a:endParaRPr sz="2000" u="sng">
              <a:solidFill>
                <a:srgbClr val="980000"/>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457200" lvl="0" indent="0" algn="l" rtl="0">
              <a:lnSpc>
                <a:spcPct val="100000"/>
              </a:lnSpc>
              <a:spcBef>
                <a:spcPts val="0"/>
              </a:spcBef>
              <a:spcAft>
                <a:spcPts val="0"/>
              </a:spcAft>
              <a:buNone/>
            </a:pPr>
            <a:endParaRPr>
              <a:highlight>
                <a:srgbClr val="FFFF00"/>
              </a:highlight>
            </a:endParaRPr>
          </a:p>
        </p:txBody>
      </p:sp>
      <p:pic>
        <p:nvPicPr>
          <p:cNvPr id="1308" name="Google Shape;1308;p149"/>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1309" name="Google Shape;1309;p149"/>
          <p:cNvPicPr preferRelativeResize="0"/>
          <p:nvPr/>
        </p:nvPicPr>
        <p:blipFill>
          <a:blip r:embed="rId4">
            <a:alphaModFix/>
          </a:blip>
          <a:stretch>
            <a:fillRect/>
          </a:stretch>
        </p:blipFill>
        <p:spPr>
          <a:xfrm>
            <a:off x="3255675" y="3665575"/>
            <a:ext cx="2632650" cy="714175"/>
          </a:xfrm>
          <a:prstGeom prst="rect">
            <a:avLst/>
          </a:prstGeom>
          <a:noFill/>
          <a:ln>
            <a:noFill/>
          </a:ln>
        </p:spPr>
      </p:pic>
      <p:pic>
        <p:nvPicPr>
          <p:cNvPr id="1310" name="Google Shape;1310;p149"/>
          <p:cNvPicPr preferRelativeResize="0"/>
          <p:nvPr/>
        </p:nvPicPr>
        <p:blipFill>
          <a:blip r:embed="rId5">
            <a:alphaModFix/>
          </a:blip>
          <a:stretch>
            <a:fillRect/>
          </a:stretch>
        </p:blipFill>
        <p:spPr>
          <a:xfrm>
            <a:off x="695288" y="1954075"/>
            <a:ext cx="7860574" cy="770075"/>
          </a:xfrm>
          <a:prstGeom prst="rect">
            <a:avLst/>
          </a:prstGeom>
          <a:noFill/>
          <a:ln>
            <a:noFill/>
          </a:ln>
        </p:spPr>
      </p:pic>
      <p:sp>
        <p:nvSpPr>
          <p:cNvPr id="1311" name="Google Shape;1311;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50"/>
          <p:cNvPicPr preferRelativeResize="0"/>
          <p:nvPr/>
        </p:nvPicPr>
        <p:blipFill>
          <a:blip r:embed="rId3">
            <a:alphaModFix/>
          </a:blip>
          <a:stretch>
            <a:fillRect/>
          </a:stretch>
        </p:blipFill>
        <p:spPr>
          <a:xfrm>
            <a:off x="3086500" y="821875"/>
            <a:ext cx="2628900" cy="876300"/>
          </a:xfrm>
          <a:prstGeom prst="rect">
            <a:avLst/>
          </a:prstGeom>
          <a:noFill/>
          <a:ln>
            <a:noFill/>
          </a:ln>
        </p:spPr>
      </p:pic>
      <p:sp>
        <p:nvSpPr>
          <p:cNvPr id="1317" name="Google Shape;1317;p150"/>
          <p:cNvSpPr txBox="1"/>
          <p:nvPr/>
        </p:nvSpPr>
        <p:spPr>
          <a:xfrm>
            <a:off x="1516675" y="3286300"/>
            <a:ext cx="5850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CC0000"/>
                </a:solidFill>
              </a:rPr>
              <a:t>You will be assigned to your breakout group momentarily!</a:t>
            </a:r>
            <a:endParaRPr sz="2200">
              <a:solidFill>
                <a:srgbClr val="CC0000"/>
              </a:solidFill>
            </a:endParaRPr>
          </a:p>
        </p:txBody>
      </p:sp>
      <p:sp>
        <p:nvSpPr>
          <p:cNvPr id="1318" name="Google Shape;1318;p150"/>
          <p:cNvSpPr txBox="1"/>
          <p:nvPr/>
        </p:nvSpPr>
        <p:spPr>
          <a:xfrm>
            <a:off x="1466175" y="2516800"/>
            <a:ext cx="6108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073763"/>
                </a:solidFill>
              </a:rPr>
              <a:t>Breakout Group Sessions</a:t>
            </a:r>
            <a:endParaRPr sz="3800">
              <a:solidFill>
                <a:srgbClr val="073763"/>
              </a:solidFill>
            </a:endParaRPr>
          </a:p>
        </p:txBody>
      </p:sp>
      <p:sp>
        <p:nvSpPr>
          <p:cNvPr id="1319" name="Google Shape;1319;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25" name="Google Shape;1325;p1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326" name="Google Shape;1326;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pic>
        <p:nvPicPr>
          <p:cNvPr id="1327" name="Google Shape;1327;p151"/>
          <p:cNvPicPr preferRelativeResize="0"/>
          <p:nvPr/>
        </p:nvPicPr>
        <p:blipFill rotWithShape="1">
          <a:blip r:embed="rId3">
            <a:alphaModFix/>
          </a:blip>
          <a:srcRect t="-2459"/>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1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a:p>
            <a:pPr marL="0" lvl="0" indent="0" algn="l" rtl="0">
              <a:spcBef>
                <a:spcPts val="0"/>
              </a:spcBef>
              <a:spcAft>
                <a:spcPts val="0"/>
              </a:spcAft>
              <a:buNone/>
            </a:pPr>
            <a:endParaRPr/>
          </a:p>
        </p:txBody>
      </p:sp>
      <p:sp>
        <p:nvSpPr>
          <p:cNvPr id="1333" name="Google Shape;1333;p1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Where to find information for Fontan</a:t>
            </a:r>
            <a:endParaRPr/>
          </a:p>
          <a:p>
            <a:pPr marL="0" lvl="0" indent="0" algn="l" rtl="0">
              <a:lnSpc>
                <a:spcPct val="100000"/>
              </a:lnSpc>
              <a:spcBef>
                <a:spcPts val="0"/>
              </a:spcBef>
              <a:spcAft>
                <a:spcPts val="0"/>
              </a:spcAft>
              <a:buNone/>
            </a:pPr>
            <a:r>
              <a:rPr lang="en"/>
              <a:t>patients and caregivers/family members: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
              <a:t>Your CHD clinic/hospital staff</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
              <a:t>Your GP/PCP/ Family doctor</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1334" name="Google Shape;1334;p152"/>
          <p:cNvPicPr preferRelativeResize="0"/>
          <p:nvPr/>
        </p:nvPicPr>
        <p:blipFill>
          <a:blip r:embed="rId3">
            <a:alphaModFix/>
          </a:blip>
          <a:stretch>
            <a:fillRect/>
          </a:stretch>
        </p:blipFill>
        <p:spPr>
          <a:xfrm>
            <a:off x="7573175" y="4568875"/>
            <a:ext cx="1517259" cy="508675"/>
          </a:xfrm>
          <a:prstGeom prst="rect">
            <a:avLst/>
          </a:prstGeom>
          <a:noFill/>
          <a:ln>
            <a:noFill/>
          </a:ln>
        </p:spPr>
      </p:pic>
      <p:pic>
        <p:nvPicPr>
          <p:cNvPr id="1335" name="Google Shape;1335;p152"/>
          <p:cNvPicPr preferRelativeResize="0"/>
          <p:nvPr/>
        </p:nvPicPr>
        <p:blipFill>
          <a:blip r:embed="rId4">
            <a:alphaModFix/>
          </a:blip>
          <a:stretch>
            <a:fillRect/>
          </a:stretch>
        </p:blipFill>
        <p:spPr>
          <a:xfrm>
            <a:off x="4989900" y="1017725"/>
            <a:ext cx="3416402" cy="3416402"/>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p:txBody>
      </p:sp>
      <p:sp>
        <p:nvSpPr>
          <p:cNvPr id="1341" name="Google Shape;1341;p1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Canadian Fontan</a:t>
            </a:r>
            <a:endParaRPr/>
          </a:p>
          <a:p>
            <a:pPr marL="0" lvl="0" indent="0" algn="l" rtl="0">
              <a:spcBef>
                <a:spcPts val="1200"/>
              </a:spcBef>
              <a:spcAft>
                <a:spcPts val="0"/>
              </a:spcAft>
              <a:buNone/>
            </a:pPr>
            <a:r>
              <a:rPr lang="en"/>
              <a:t>Website</a:t>
            </a:r>
            <a:endParaRPr/>
          </a:p>
          <a:p>
            <a:pPr marL="457200" lvl="0" indent="-279400" algn="l" rtl="0">
              <a:spcBef>
                <a:spcPts val="1200"/>
              </a:spcBef>
              <a:spcAft>
                <a:spcPts val="0"/>
              </a:spcAft>
              <a:buSzPts val="800"/>
              <a:buChar char="●"/>
            </a:pPr>
            <a:r>
              <a:rPr lang="en" sz="1400" u="sng">
                <a:solidFill>
                  <a:srgbClr val="1155C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https://canadianfontan.com/</a:t>
            </a:r>
            <a:r>
              <a:rPr lang="en" sz="1400" u="sng">
                <a:solidFill>
                  <a:srgbClr val="1155CC"/>
                </a:solidFill>
              </a:rPr>
              <a:t> </a:t>
            </a:r>
            <a:endParaRPr sz="1400"/>
          </a:p>
          <a:p>
            <a:pPr marL="0" lvl="0" indent="0" algn="l" rtl="0">
              <a:spcBef>
                <a:spcPts val="1200"/>
              </a:spcBef>
              <a:spcAft>
                <a:spcPts val="0"/>
              </a:spcAft>
              <a:buNone/>
            </a:pPr>
            <a:r>
              <a:rPr lang="en"/>
              <a:t>Facebook Group</a:t>
            </a:r>
            <a:endParaRPr/>
          </a:p>
          <a:p>
            <a:pPr marL="457200" lvl="0" indent="-304800" algn="l" rtl="0">
              <a:spcBef>
                <a:spcPts val="1200"/>
              </a:spcBef>
              <a:spcAft>
                <a:spcPts val="0"/>
              </a:spcAft>
              <a:buSzPts val="1200"/>
              <a:buChar char="●"/>
            </a:pPr>
            <a:r>
              <a:rPr lang="en" sz="1200"/>
              <a:t>Peer to peer support and resource</a:t>
            </a:r>
            <a:br>
              <a:rPr lang="en" sz="1200"/>
            </a:br>
            <a:r>
              <a:rPr lang="en" sz="1200"/>
              <a:t>Sharing</a:t>
            </a:r>
            <a:endParaRPr sz="1200"/>
          </a:p>
          <a:p>
            <a:pPr marL="457200" lvl="0" indent="-304800" algn="l" rtl="0">
              <a:spcBef>
                <a:spcPts val="0"/>
              </a:spcBef>
              <a:spcAft>
                <a:spcPts val="0"/>
              </a:spcAft>
              <a:buSzPts val="1200"/>
              <a:buChar char="●"/>
            </a:pPr>
            <a:r>
              <a:rPr lang="en" sz="1200"/>
              <a:t>Click </a:t>
            </a:r>
            <a:r>
              <a:rPr lang="en" sz="1400" u="sng">
                <a:solidFill>
                  <a:srgbClr val="1155CC"/>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here </a:t>
            </a:r>
            <a:r>
              <a:rPr lang="en" sz="1200"/>
              <a:t>to join or search for</a:t>
            </a:r>
            <a:br>
              <a:rPr lang="en" sz="1200"/>
            </a:br>
            <a:r>
              <a:rPr lang="en" sz="1200"/>
              <a:t>“Canadian Fontan” on Facebook</a:t>
            </a:r>
            <a:br>
              <a:rPr lang="en" sz="1200"/>
            </a:br>
            <a:r>
              <a:rPr lang="en" sz="1200"/>
              <a:t>(be sure to answer all the screening</a:t>
            </a:r>
            <a:br>
              <a:rPr lang="en" sz="1200"/>
            </a:br>
            <a:r>
              <a:rPr lang="en" sz="1200"/>
              <a:t>questions and agree to group rules)</a:t>
            </a:r>
            <a:endParaRPr sz="1200"/>
          </a:p>
          <a:p>
            <a:pPr marL="0" lvl="0" indent="0" algn="l" rtl="0">
              <a:spcBef>
                <a:spcPts val="1200"/>
              </a:spcBef>
              <a:spcAft>
                <a:spcPts val="1200"/>
              </a:spcAft>
              <a:buNone/>
            </a:pPr>
            <a:endParaRPr/>
          </a:p>
        </p:txBody>
      </p:sp>
      <p:pic>
        <p:nvPicPr>
          <p:cNvPr id="1342" name="Google Shape;1342;p153"/>
          <p:cNvPicPr preferRelativeResize="0"/>
          <p:nvPr/>
        </p:nvPicPr>
        <p:blipFill>
          <a:blip r:embed="rId5">
            <a:alphaModFix/>
          </a:blip>
          <a:stretch>
            <a:fillRect/>
          </a:stretch>
        </p:blipFill>
        <p:spPr>
          <a:xfrm>
            <a:off x="7626750" y="4568875"/>
            <a:ext cx="1517259" cy="508675"/>
          </a:xfrm>
          <a:prstGeom prst="rect">
            <a:avLst/>
          </a:prstGeom>
          <a:noFill/>
          <a:ln>
            <a:noFill/>
          </a:ln>
        </p:spPr>
      </p:pic>
      <p:pic>
        <p:nvPicPr>
          <p:cNvPr id="1343" name="Google Shape;1343;p153"/>
          <p:cNvPicPr preferRelativeResize="0"/>
          <p:nvPr/>
        </p:nvPicPr>
        <p:blipFill rotWithShape="1">
          <a:blip r:embed="rId6">
            <a:alphaModFix/>
          </a:blip>
          <a:srcRect b="16957"/>
          <a:stretch/>
        </p:blipFill>
        <p:spPr>
          <a:xfrm>
            <a:off x="3730200" y="1773799"/>
            <a:ext cx="4995275" cy="2188601"/>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a:p>
            <a:pPr marL="0" lvl="0" indent="0" algn="l" rtl="0">
              <a:spcBef>
                <a:spcPts val="0"/>
              </a:spcBef>
              <a:spcAft>
                <a:spcPts val="0"/>
              </a:spcAft>
              <a:buNone/>
            </a:pPr>
            <a:endParaRPr/>
          </a:p>
        </p:txBody>
      </p:sp>
      <p:sp>
        <p:nvSpPr>
          <p:cNvPr id="1349" name="Google Shape;1349;p1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SzPts val="1800"/>
              <a:buChar char="●"/>
            </a:pPr>
            <a:r>
              <a:rPr lang="en"/>
              <a:t>Canadian Congenital Heart Alliance</a:t>
            </a:r>
            <a:br>
              <a:rPr lang="en"/>
            </a:br>
            <a:r>
              <a:rPr lang="en"/>
              <a:t>(CCHA): </a:t>
            </a:r>
            <a:r>
              <a:rPr lang="en" u="sng">
                <a:solidFill>
                  <a:srgbClr val="1155C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https://www.cchaforlife.org/</a:t>
            </a:r>
            <a:r>
              <a:rPr lang="en">
                <a:solidFill>
                  <a:schemeClr val="dk1"/>
                </a:solidFill>
              </a:rPr>
              <a:t> </a:t>
            </a:r>
            <a:endParaRPr sz="2500"/>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
              <a:t>Adult Congenital Heart Alliance</a:t>
            </a:r>
            <a:br>
              <a:rPr lang="en"/>
            </a:br>
            <a:r>
              <a:rPr lang="en"/>
              <a:t>(ACHA): </a:t>
            </a:r>
            <a:r>
              <a:rPr lang="en" u="sng">
                <a:solidFill>
                  <a:srgbClr val="1155CC"/>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https://www.achaheart.org/</a:t>
            </a:r>
            <a:r>
              <a:rPr lang="en"/>
              <a:t> </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
              <a:t>Social media “support” groups</a:t>
            </a:r>
            <a:endParaRPr/>
          </a:p>
          <a:p>
            <a:pPr marL="914400" lvl="1" indent="-317500" algn="l" rtl="0">
              <a:lnSpc>
                <a:spcPct val="100000"/>
              </a:lnSpc>
              <a:spcBef>
                <a:spcPts val="0"/>
              </a:spcBef>
              <a:spcAft>
                <a:spcPts val="0"/>
              </a:spcAft>
              <a:buSzPts val="1400"/>
              <a:buChar char="○"/>
            </a:pPr>
            <a:r>
              <a:rPr lang="en"/>
              <a:t>Ex: Zipper Sisters Facebook Group</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1350" name="Google Shape;1350;p154"/>
          <p:cNvPicPr preferRelativeResize="0"/>
          <p:nvPr/>
        </p:nvPicPr>
        <p:blipFill>
          <a:blip r:embed="rId5">
            <a:alphaModFix/>
          </a:blip>
          <a:stretch>
            <a:fillRect/>
          </a:stretch>
        </p:blipFill>
        <p:spPr>
          <a:xfrm>
            <a:off x="7573175" y="4568875"/>
            <a:ext cx="1517259" cy="508675"/>
          </a:xfrm>
          <a:prstGeom prst="rect">
            <a:avLst/>
          </a:prstGeom>
          <a:noFill/>
          <a:ln>
            <a:noFill/>
          </a:ln>
        </p:spPr>
      </p:pic>
      <p:pic>
        <p:nvPicPr>
          <p:cNvPr id="1351" name="Google Shape;1351;p154"/>
          <p:cNvPicPr preferRelativeResize="0"/>
          <p:nvPr/>
        </p:nvPicPr>
        <p:blipFill>
          <a:blip r:embed="rId6">
            <a:alphaModFix/>
          </a:blip>
          <a:stretch>
            <a:fillRect/>
          </a:stretch>
        </p:blipFill>
        <p:spPr>
          <a:xfrm>
            <a:off x="5293866" y="1029638"/>
            <a:ext cx="3085732" cy="30842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73763"/>
                </a:solidFill>
              </a:rPr>
              <a:t>Icemelter</a:t>
            </a:r>
            <a:endParaRPr>
              <a:solidFill>
                <a:srgbClr val="073763"/>
              </a:solidFill>
            </a:endParaRPr>
          </a:p>
        </p:txBody>
      </p:sp>
      <p:sp>
        <p:nvSpPr>
          <p:cNvPr id="476" name="Google Shape;476;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Options for joining the Icemelter (via Slido):</a:t>
            </a:r>
            <a:endParaRPr/>
          </a:p>
          <a:p>
            <a:pPr marL="457200" lvl="0" indent="-342900" algn="l" rtl="0">
              <a:spcBef>
                <a:spcPts val="1200"/>
              </a:spcBef>
              <a:spcAft>
                <a:spcPts val="0"/>
              </a:spcAft>
              <a:buSzPts val="1800"/>
              <a:buAutoNum type="arabicPeriod"/>
            </a:pPr>
            <a:r>
              <a:rPr lang="en"/>
              <a:t>QR Code:</a:t>
            </a:r>
            <a:endParaRPr/>
          </a:p>
          <a:p>
            <a:pPr marL="914400" lvl="1" indent="-317500" algn="l" rtl="0">
              <a:spcBef>
                <a:spcPts val="0"/>
              </a:spcBef>
              <a:spcAft>
                <a:spcPts val="0"/>
              </a:spcAft>
              <a:buSzPts val="1400"/>
              <a:buChar char="○"/>
            </a:pPr>
            <a:r>
              <a:rPr lang="en"/>
              <a:t>Open the camera app on your mobile device and place it over the the QR code on the next slide. A link or url should appear - click on it to follow and join our Slido Icemelter.</a:t>
            </a:r>
            <a:endParaRPr/>
          </a:p>
          <a:p>
            <a:pPr marL="457200" lvl="0" indent="-342900" algn="l" rtl="0">
              <a:spcBef>
                <a:spcPts val="0"/>
              </a:spcBef>
              <a:spcAft>
                <a:spcPts val="0"/>
              </a:spcAft>
              <a:buSzPts val="1800"/>
              <a:buAutoNum type="arabicPeriod"/>
            </a:pPr>
            <a:r>
              <a:rPr lang="en"/>
              <a:t>Link:</a:t>
            </a:r>
            <a:endParaRPr/>
          </a:p>
          <a:p>
            <a:pPr marL="914400" lvl="1" indent="-317500" algn="l" rtl="0">
              <a:spcBef>
                <a:spcPts val="0"/>
              </a:spcBef>
              <a:spcAft>
                <a:spcPts val="0"/>
              </a:spcAft>
              <a:buSzPts val="1400"/>
              <a:buChar char="○"/>
            </a:pPr>
            <a:r>
              <a:rPr lang="en"/>
              <a:t>Type in slido.com into a new browser tab or window, such as Chrome.</a:t>
            </a:r>
            <a:endParaRPr/>
          </a:p>
          <a:p>
            <a:pPr marL="914400" lvl="1" indent="-317500" algn="l" rtl="0">
              <a:spcBef>
                <a:spcPts val="0"/>
              </a:spcBef>
              <a:spcAft>
                <a:spcPts val="0"/>
              </a:spcAft>
              <a:buSzPts val="1400"/>
              <a:buChar char="○"/>
            </a:pPr>
            <a:r>
              <a:rPr lang="en"/>
              <a:t>Type in the event’s code to join: #576212</a:t>
            </a:r>
            <a:r>
              <a:rPr lang="en">
                <a:highlight>
                  <a:srgbClr val="F0EA00"/>
                </a:highlight>
              </a:rPr>
              <a:t/>
            </a:r>
            <a:br>
              <a:rPr lang="en">
                <a:highlight>
                  <a:srgbClr val="F0EA00"/>
                </a:highlight>
              </a:rPr>
            </a:br>
            <a:endParaRPr>
              <a:highlight>
                <a:srgbClr val="F0EA00"/>
              </a:highlight>
            </a:endParaRPr>
          </a:p>
          <a:p>
            <a:pPr marL="457200" lvl="0" indent="-342900" algn="l" rtl="0">
              <a:spcBef>
                <a:spcPts val="0"/>
              </a:spcBef>
              <a:spcAft>
                <a:spcPts val="0"/>
              </a:spcAft>
              <a:buSzPts val="1800"/>
              <a:buAutoNum type="arabicPeriod"/>
            </a:pPr>
            <a:r>
              <a:rPr lang="en"/>
              <a:t>Pen &amp; Paper:</a:t>
            </a:r>
            <a:endParaRPr/>
          </a:p>
          <a:p>
            <a:pPr marL="914400" lvl="1" indent="-317500" algn="l" rtl="0">
              <a:spcBef>
                <a:spcPts val="0"/>
              </a:spcBef>
              <a:spcAft>
                <a:spcPts val="0"/>
              </a:spcAft>
              <a:buSzPts val="1400"/>
              <a:buChar char="○"/>
            </a:pPr>
            <a:r>
              <a:rPr lang="en"/>
              <a:t>Follow along with pen &amp; paper but note that your answers will not populate on the screen.</a:t>
            </a:r>
            <a:endParaRPr/>
          </a:p>
        </p:txBody>
      </p:sp>
      <p:pic>
        <p:nvPicPr>
          <p:cNvPr id="477" name="Google Shape;477;p74"/>
          <p:cNvPicPr preferRelativeResize="0"/>
          <p:nvPr/>
        </p:nvPicPr>
        <p:blipFill>
          <a:blip r:embed="rId3">
            <a:alphaModFix/>
          </a:blip>
          <a:stretch>
            <a:fillRect/>
          </a:stretch>
        </p:blipFill>
        <p:spPr>
          <a:xfrm>
            <a:off x="7626750" y="4568875"/>
            <a:ext cx="1517259" cy="508675"/>
          </a:xfrm>
          <a:prstGeom prst="rect">
            <a:avLst/>
          </a:prstGeom>
          <a:noFill/>
          <a:ln>
            <a:noFill/>
          </a:ln>
        </p:spPr>
      </p:pic>
      <p:sp>
        <p:nvSpPr>
          <p:cNvPr id="478" name="Google Shape;47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a:p>
            <a:pPr marL="0" lvl="0" indent="0" algn="l" rtl="0">
              <a:spcBef>
                <a:spcPts val="0"/>
              </a:spcBef>
              <a:spcAft>
                <a:spcPts val="0"/>
              </a:spcAft>
              <a:buNone/>
            </a:pPr>
            <a:endParaRPr/>
          </a:p>
        </p:txBody>
      </p:sp>
      <p:sp>
        <p:nvSpPr>
          <p:cNvPr id="1357" name="Google Shape;1357;p155"/>
          <p:cNvSpPr txBox="1">
            <a:spLocks noGrp="1"/>
          </p:cNvSpPr>
          <p:nvPr>
            <p:ph type="body" idx="1"/>
          </p:nvPr>
        </p:nvSpPr>
        <p:spPr>
          <a:xfrm>
            <a:off x="6280825" y="1438475"/>
            <a:ext cx="2644500" cy="2297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Virtual Fontan Camp: </a:t>
            </a:r>
            <a:r>
              <a:rPr lang="en" u="sng">
                <a:solidFill>
                  <a:schemeClr val="hlink"/>
                </a:solidFill>
                <a:hlinkClick r:id="rId3"/>
              </a:rPr>
              <a:t>https://www.facebook.com/VirtualFontanCamp/</a:t>
            </a:r>
            <a:r>
              <a:rPr lang="en"/>
              <a:t> </a:t>
            </a:r>
            <a:endParaRPr sz="2500"/>
          </a:p>
          <a:p>
            <a:pPr marL="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1358" name="Google Shape;1358;p155"/>
          <p:cNvPicPr preferRelativeResize="0"/>
          <p:nvPr/>
        </p:nvPicPr>
        <p:blipFill>
          <a:blip r:embed="rId4">
            <a:alphaModFix/>
          </a:blip>
          <a:stretch>
            <a:fillRect/>
          </a:stretch>
        </p:blipFill>
        <p:spPr>
          <a:xfrm>
            <a:off x="7573175" y="4568875"/>
            <a:ext cx="1517259" cy="508675"/>
          </a:xfrm>
          <a:prstGeom prst="rect">
            <a:avLst/>
          </a:prstGeom>
          <a:noFill/>
          <a:ln>
            <a:noFill/>
          </a:ln>
        </p:spPr>
      </p:pic>
      <p:pic>
        <p:nvPicPr>
          <p:cNvPr id="1359" name="Google Shape;1359;p155"/>
          <p:cNvPicPr preferRelativeResize="0"/>
          <p:nvPr/>
        </p:nvPicPr>
        <p:blipFill>
          <a:blip r:embed="rId5">
            <a:alphaModFix/>
          </a:blip>
          <a:stretch>
            <a:fillRect/>
          </a:stretch>
        </p:blipFill>
        <p:spPr>
          <a:xfrm>
            <a:off x="207235" y="1152475"/>
            <a:ext cx="6073590" cy="3416400"/>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a:p>
            <a:pPr marL="0" lvl="0" indent="0" algn="l" rtl="0">
              <a:spcBef>
                <a:spcPts val="0"/>
              </a:spcBef>
              <a:spcAft>
                <a:spcPts val="0"/>
              </a:spcAft>
              <a:buNone/>
            </a:pPr>
            <a:endParaRPr/>
          </a:p>
        </p:txBody>
      </p:sp>
      <p:sp>
        <p:nvSpPr>
          <p:cNvPr id="1365" name="Google Shape;1365;p156"/>
          <p:cNvSpPr txBox="1">
            <a:spLocks noGrp="1"/>
          </p:cNvSpPr>
          <p:nvPr>
            <p:ph type="body" idx="1"/>
          </p:nvPr>
        </p:nvSpPr>
        <p:spPr>
          <a:xfrm>
            <a:off x="311700" y="1017725"/>
            <a:ext cx="5238900" cy="3933000"/>
          </a:xfrm>
          <a:prstGeom prst="rect">
            <a:avLst/>
          </a:prstGeom>
        </p:spPr>
        <p:txBody>
          <a:bodyPr spcFirstLastPara="1" wrap="square" lIns="91425" tIns="91425" rIns="91425" bIns="91425" anchor="t" anchorCtr="0">
            <a:normAutofit fontScale="40000" lnSpcReduction="20000"/>
          </a:bodyPr>
          <a:lstStyle/>
          <a:p>
            <a:pPr marL="457200" lvl="0" indent="-311150" algn="l" rtl="0">
              <a:lnSpc>
                <a:spcPct val="100000"/>
              </a:lnSpc>
              <a:spcBef>
                <a:spcPts val="0"/>
              </a:spcBef>
              <a:spcAft>
                <a:spcPts val="0"/>
              </a:spcAft>
              <a:buSzPct val="100000"/>
              <a:buChar char="●"/>
            </a:pPr>
            <a:r>
              <a:rPr lang="en" sz="3250"/>
              <a:t>Books/Literature to consider:</a:t>
            </a:r>
            <a:endParaRPr sz="3250"/>
          </a:p>
          <a:p>
            <a:pPr marL="457200" lvl="0" indent="0" algn="l" rtl="0">
              <a:lnSpc>
                <a:spcPct val="100000"/>
              </a:lnSpc>
              <a:spcBef>
                <a:spcPts val="0"/>
              </a:spcBef>
              <a:spcAft>
                <a:spcPts val="0"/>
              </a:spcAft>
              <a:buNone/>
            </a:pPr>
            <a:endParaRPr/>
          </a:p>
          <a:p>
            <a:pPr marL="914400" lvl="1" indent="-308610" algn="l" rtl="0">
              <a:lnSpc>
                <a:spcPct val="100000"/>
              </a:lnSpc>
              <a:spcBef>
                <a:spcPts val="0"/>
              </a:spcBef>
              <a:spcAft>
                <a:spcPts val="0"/>
              </a:spcAft>
              <a:buSzPct val="100000"/>
              <a:buChar char="○"/>
            </a:pPr>
            <a:r>
              <a:rPr lang="en" sz="3150"/>
              <a:t>Canadian Journal of Cardiology </a:t>
            </a:r>
            <a:r>
              <a:rPr lang="en" sz="3150" u="sng">
                <a:solidFill>
                  <a:srgbClr val="1155C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https://www.onlinecjc.ca/</a:t>
            </a:r>
            <a:r>
              <a:rPr lang="en" sz="3150">
                <a:solidFill>
                  <a:schemeClr val="dk1"/>
                </a:solidFill>
              </a:rPr>
              <a:t> </a:t>
            </a:r>
            <a:endParaRPr sz="3150">
              <a:solidFill>
                <a:schemeClr val="dk1"/>
              </a:solidFill>
            </a:endParaRPr>
          </a:p>
          <a:p>
            <a:pPr marL="914400" lvl="0" indent="0" algn="l" rtl="0">
              <a:lnSpc>
                <a:spcPct val="100000"/>
              </a:lnSpc>
              <a:spcBef>
                <a:spcPts val="0"/>
              </a:spcBef>
              <a:spcAft>
                <a:spcPts val="0"/>
              </a:spcAft>
              <a:buNone/>
            </a:pPr>
            <a:endParaRPr sz="3150"/>
          </a:p>
          <a:p>
            <a:pPr marL="914400" lvl="1" indent="-308610" algn="l" rtl="0">
              <a:lnSpc>
                <a:spcPct val="100000"/>
              </a:lnSpc>
              <a:spcBef>
                <a:spcPts val="0"/>
              </a:spcBef>
              <a:spcAft>
                <a:spcPts val="0"/>
              </a:spcAft>
              <a:buClr>
                <a:schemeClr val="dk1"/>
              </a:buClr>
              <a:buSzPct val="100000"/>
              <a:buChar char="○"/>
            </a:pPr>
            <a:r>
              <a:rPr lang="en" sz="3150"/>
              <a:t>Open Heart by Stephen Westaby.</a:t>
            </a:r>
            <a:br>
              <a:rPr lang="en" sz="3150"/>
            </a:br>
            <a:r>
              <a:rPr lang="en" sz="3150" i="1"/>
              <a:t>Technical yet inspiring from a surgeons perspective.</a:t>
            </a:r>
            <a:endParaRPr sz="3150" i="1"/>
          </a:p>
          <a:p>
            <a:pPr marL="914400" lvl="0" indent="0" algn="l" rtl="0">
              <a:lnSpc>
                <a:spcPct val="100000"/>
              </a:lnSpc>
              <a:spcBef>
                <a:spcPts val="0"/>
              </a:spcBef>
              <a:spcAft>
                <a:spcPts val="0"/>
              </a:spcAft>
              <a:buNone/>
            </a:pPr>
            <a:endParaRPr sz="3150"/>
          </a:p>
          <a:p>
            <a:pPr marL="914400" lvl="1" indent="-308610" algn="l" rtl="0">
              <a:lnSpc>
                <a:spcPct val="100000"/>
              </a:lnSpc>
              <a:spcBef>
                <a:spcPts val="0"/>
              </a:spcBef>
              <a:spcAft>
                <a:spcPts val="0"/>
              </a:spcAft>
              <a:buClr>
                <a:schemeClr val="dk1"/>
              </a:buClr>
              <a:buSzPct val="100000"/>
              <a:buChar char="○"/>
            </a:pPr>
            <a:r>
              <a:rPr lang="en" sz="3150"/>
              <a:t>Heart: A History by Sandeep Jaguar.</a:t>
            </a:r>
            <a:br>
              <a:rPr lang="en" sz="3150"/>
            </a:br>
            <a:r>
              <a:rPr lang="en" sz="3150" i="1"/>
              <a:t>Incorporates more acquired heart disease background/treatments.</a:t>
            </a:r>
            <a:r>
              <a:rPr lang="en" sz="3150"/>
              <a:t> </a:t>
            </a:r>
            <a:endParaRPr sz="3150"/>
          </a:p>
          <a:p>
            <a:pPr marL="914400" lvl="0" indent="0" algn="l" rtl="0">
              <a:lnSpc>
                <a:spcPct val="100000"/>
              </a:lnSpc>
              <a:spcBef>
                <a:spcPts val="0"/>
              </a:spcBef>
              <a:spcAft>
                <a:spcPts val="0"/>
              </a:spcAft>
              <a:buNone/>
            </a:pPr>
            <a:endParaRPr sz="3150"/>
          </a:p>
          <a:p>
            <a:pPr marL="914400" lvl="1" indent="-308610" algn="l" rtl="0">
              <a:lnSpc>
                <a:spcPct val="100000"/>
              </a:lnSpc>
              <a:spcBef>
                <a:spcPts val="0"/>
              </a:spcBef>
              <a:spcAft>
                <a:spcPts val="0"/>
              </a:spcAft>
              <a:buClr>
                <a:schemeClr val="dk1"/>
              </a:buClr>
              <a:buSzPct val="100000"/>
              <a:buChar char="○"/>
            </a:pPr>
            <a:r>
              <a:rPr lang="en" sz="3150"/>
              <a:t>The Source of All Things by Reinhold Friedl.</a:t>
            </a:r>
            <a:br>
              <a:rPr lang="en" sz="3150"/>
            </a:br>
            <a:r>
              <a:rPr lang="en" sz="3150" i="1"/>
              <a:t>Blends philosophy with medical &amp; spiritual inquiry into the nature of the heart from a cardiologist who wanted to investigate from a bigger perspective.</a:t>
            </a:r>
            <a:endParaRPr sz="3150" i="1"/>
          </a:p>
          <a:p>
            <a:pPr marL="914400" lvl="0" indent="0" algn="l" rtl="0">
              <a:lnSpc>
                <a:spcPct val="100000"/>
              </a:lnSpc>
              <a:spcBef>
                <a:spcPts val="0"/>
              </a:spcBef>
              <a:spcAft>
                <a:spcPts val="0"/>
              </a:spcAft>
              <a:buNone/>
            </a:pPr>
            <a:endParaRPr sz="3150"/>
          </a:p>
          <a:p>
            <a:pPr marL="914400" lvl="1" indent="-308610" algn="l" rtl="0">
              <a:lnSpc>
                <a:spcPct val="100000"/>
              </a:lnSpc>
              <a:spcBef>
                <a:spcPts val="0"/>
              </a:spcBef>
              <a:spcAft>
                <a:spcPts val="0"/>
              </a:spcAft>
              <a:buClr>
                <a:schemeClr val="dk1"/>
              </a:buClr>
              <a:buSzPct val="100000"/>
              <a:buChar char="○"/>
            </a:pPr>
            <a:r>
              <a:rPr lang="en" sz="3150"/>
              <a:t>The Open Heart Club by Gabriel Brownstein.</a:t>
            </a:r>
            <a:br>
              <a:rPr lang="en" sz="3150"/>
            </a:br>
            <a:r>
              <a:rPr lang="en" sz="3150" i="1"/>
              <a:t>A man born with Tetralogy of Fallot (TOF) writes of his experiences.</a:t>
            </a:r>
            <a:endParaRPr sz="3150" i="1">
              <a:solidFill>
                <a:schemeClr val="dk1"/>
              </a:solidFill>
            </a:endParaRPr>
          </a:p>
          <a:p>
            <a:pPr marL="91440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1366" name="Google Shape;1366;p156"/>
          <p:cNvPicPr preferRelativeResize="0"/>
          <p:nvPr/>
        </p:nvPicPr>
        <p:blipFill>
          <a:blip r:embed="rId4">
            <a:alphaModFix/>
          </a:blip>
          <a:stretch>
            <a:fillRect/>
          </a:stretch>
        </p:blipFill>
        <p:spPr>
          <a:xfrm>
            <a:off x="7573175" y="4568875"/>
            <a:ext cx="1517259" cy="508675"/>
          </a:xfrm>
          <a:prstGeom prst="rect">
            <a:avLst/>
          </a:prstGeom>
          <a:noFill/>
          <a:ln>
            <a:noFill/>
          </a:ln>
        </p:spPr>
      </p:pic>
      <p:pic>
        <p:nvPicPr>
          <p:cNvPr id="1367" name="Google Shape;1367;p156"/>
          <p:cNvPicPr preferRelativeResize="0"/>
          <p:nvPr/>
        </p:nvPicPr>
        <p:blipFill>
          <a:blip r:embed="rId5">
            <a:alphaModFix/>
          </a:blip>
          <a:stretch>
            <a:fillRect/>
          </a:stretch>
        </p:blipFill>
        <p:spPr>
          <a:xfrm>
            <a:off x="5660150" y="948575"/>
            <a:ext cx="3252882" cy="3246351"/>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a:t>HOPE YOU ALL ENJOYED YOUR TIME TOGETHER!</a:t>
            </a:r>
            <a:endParaRPr sz="2600"/>
          </a:p>
          <a:p>
            <a:pPr marL="0" lvl="0" indent="0" algn="l" rtl="0">
              <a:spcBef>
                <a:spcPts val="1200"/>
              </a:spcBef>
              <a:spcAft>
                <a:spcPts val="0"/>
              </a:spcAft>
              <a:buNone/>
            </a:pPr>
            <a:endParaRPr sz="2600"/>
          </a:p>
          <a:p>
            <a:pPr marL="0" lvl="0" indent="0" algn="ctr" rtl="0">
              <a:spcBef>
                <a:spcPts val="1200"/>
              </a:spcBef>
              <a:spcAft>
                <a:spcPts val="0"/>
              </a:spcAft>
              <a:buNone/>
            </a:pPr>
            <a:r>
              <a:rPr lang="en" sz="4500" b="1">
                <a:solidFill>
                  <a:srgbClr val="980000"/>
                </a:solidFill>
              </a:rPr>
              <a:t>BIG THANK YOU!!!!!</a:t>
            </a:r>
            <a:endParaRPr sz="4500" b="1">
              <a:solidFill>
                <a:srgbClr val="980000"/>
              </a:solidFill>
            </a:endParaRPr>
          </a:p>
          <a:p>
            <a:pPr marL="0" lvl="0" indent="0" algn="l" rtl="0">
              <a:spcBef>
                <a:spcPts val="1200"/>
              </a:spcBef>
              <a:spcAft>
                <a:spcPts val="1200"/>
              </a:spcAft>
              <a:buNone/>
            </a:pPr>
            <a:endParaRPr sz="2600"/>
          </a:p>
        </p:txBody>
      </p:sp>
      <p:pic>
        <p:nvPicPr>
          <p:cNvPr id="1373" name="Google Shape;1373;p157"/>
          <p:cNvPicPr preferRelativeResize="0"/>
          <p:nvPr/>
        </p:nvPicPr>
        <p:blipFill>
          <a:blip r:embed="rId3">
            <a:alphaModFix/>
          </a:blip>
          <a:stretch>
            <a:fillRect/>
          </a:stretch>
        </p:blipFill>
        <p:spPr>
          <a:xfrm>
            <a:off x="7626750" y="4568875"/>
            <a:ext cx="1517259" cy="508675"/>
          </a:xfrm>
          <a:prstGeom prst="rect">
            <a:avLst/>
          </a:prstGeom>
          <a:noFill/>
          <a:ln>
            <a:noFill/>
          </a:ln>
        </p:spPr>
      </p:pic>
      <p:sp>
        <p:nvSpPr>
          <p:cNvPr id="1374" name="Google Shape;1374;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158"/>
          <p:cNvPicPr preferRelativeResize="0"/>
          <p:nvPr/>
        </p:nvPicPr>
        <p:blipFill rotWithShape="1">
          <a:blip r:embed="rId3">
            <a:alphaModFix/>
          </a:blip>
          <a:srcRect/>
          <a:stretch/>
        </p:blipFill>
        <p:spPr>
          <a:xfrm>
            <a:off x="47100" y="103625"/>
            <a:ext cx="9144000" cy="4380449"/>
          </a:xfrm>
          <a:prstGeom prst="rect">
            <a:avLst/>
          </a:prstGeom>
          <a:noFill/>
          <a:ln>
            <a:noFill/>
          </a:ln>
        </p:spPr>
      </p:pic>
      <p:sp>
        <p:nvSpPr>
          <p:cNvPr id="1380" name="Google Shape;1380;p158"/>
          <p:cNvSpPr txBox="1">
            <a:spLocks noGrp="1"/>
          </p:cNvSpPr>
          <p:nvPr>
            <p:ph type="body" idx="1"/>
          </p:nvPr>
        </p:nvSpPr>
        <p:spPr>
          <a:xfrm>
            <a:off x="372533" y="4537735"/>
            <a:ext cx="8229600" cy="585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17365D"/>
              </a:buClr>
              <a:buSzPts val="1520"/>
              <a:buNone/>
            </a:pPr>
            <a:r>
              <a:rPr lang="en" sz="2820" u="sng">
                <a:solidFill>
                  <a:schemeClr val="hlink"/>
                </a:solidFill>
                <a:latin typeface="Avenir"/>
                <a:ea typeface="Avenir"/>
                <a:cs typeface="Avenir"/>
                <a:sym typeface="Avenir"/>
                <a:hlinkClick r:id="rId4"/>
              </a:rPr>
              <a:t>www.canadianfontan.com</a:t>
            </a:r>
            <a:endParaRPr sz="2820">
              <a:solidFill>
                <a:schemeClr val="lt2"/>
              </a:solidFill>
              <a:latin typeface="Avenir"/>
              <a:ea typeface="Avenir"/>
              <a:cs typeface="Avenir"/>
              <a:sym typeface="Avenir"/>
            </a:endParaRPr>
          </a:p>
          <a:p>
            <a:pPr marL="0" lvl="0" indent="0" algn="l" rtl="0">
              <a:lnSpc>
                <a:spcPct val="80000"/>
              </a:lnSpc>
              <a:spcBef>
                <a:spcPts val="760"/>
              </a:spcBef>
              <a:spcAft>
                <a:spcPts val="0"/>
              </a:spcAft>
              <a:buClr>
                <a:srgbClr val="17365D"/>
              </a:buClr>
              <a:buSzPts val="912"/>
              <a:buNone/>
            </a:pPr>
            <a:endParaRPr sz="1520">
              <a:solidFill>
                <a:schemeClr val="dk2"/>
              </a:solidFill>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159"/>
          <p:cNvPicPr preferRelativeResize="0"/>
          <p:nvPr/>
        </p:nvPicPr>
        <p:blipFill rotWithShape="1">
          <a:blip r:embed="rId3">
            <a:alphaModFix/>
          </a:blip>
          <a:srcRect/>
          <a:stretch/>
        </p:blipFill>
        <p:spPr>
          <a:xfrm>
            <a:off x="0" y="460477"/>
            <a:ext cx="8459451" cy="3550426"/>
          </a:xfrm>
          <a:prstGeom prst="rect">
            <a:avLst/>
          </a:prstGeom>
          <a:noFill/>
          <a:ln>
            <a:noFill/>
          </a:ln>
        </p:spPr>
      </p:pic>
      <p:sp>
        <p:nvSpPr>
          <p:cNvPr id="1386" name="Google Shape;1386;p159"/>
          <p:cNvSpPr txBox="1">
            <a:spLocks noGrp="1"/>
          </p:cNvSpPr>
          <p:nvPr>
            <p:ph type="body" idx="1"/>
          </p:nvPr>
        </p:nvSpPr>
        <p:spPr>
          <a:xfrm>
            <a:off x="372533" y="4385335"/>
            <a:ext cx="8229600" cy="585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17365D"/>
              </a:buClr>
              <a:buSzPts val="1520"/>
              <a:buNone/>
            </a:pPr>
            <a:r>
              <a:rPr lang="en" sz="2320" u="sng">
                <a:solidFill>
                  <a:schemeClr val="hlink"/>
                </a:solidFill>
                <a:latin typeface="Avenir"/>
                <a:ea typeface="Avenir"/>
                <a:cs typeface="Avenir"/>
                <a:sym typeface="Avenir"/>
                <a:hlinkClick r:id="rId4"/>
              </a:rPr>
              <a:t>www.canadianfontan.com</a:t>
            </a:r>
            <a:endParaRPr sz="2320">
              <a:solidFill>
                <a:schemeClr val="lt2"/>
              </a:solidFill>
              <a:latin typeface="Avenir"/>
              <a:ea typeface="Avenir"/>
              <a:cs typeface="Avenir"/>
              <a:sym typeface="Avenir"/>
            </a:endParaRPr>
          </a:p>
          <a:p>
            <a:pPr marL="0" lvl="0" indent="0" algn="l" rtl="0">
              <a:lnSpc>
                <a:spcPct val="80000"/>
              </a:lnSpc>
              <a:spcBef>
                <a:spcPts val="760"/>
              </a:spcBef>
              <a:spcAft>
                <a:spcPts val="0"/>
              </a:spcAft>
              <a:buClr>
                <a:srgbClr val="17365D"/>
              </a:buClr>
              <a:buSzPts val="912"/>
              <a:buNone/>
            </a:pPr>
            <a:endParaRPr sz="1520">
              <a:solidFill>
                <a:schemeClr val="dk2"/>
              </a:solidFill>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60"/>
          <p:cNvSpPr txBox="1">
            <a:spLocks noGrp="1"/>
          </p:cNvSpPr>
          <p:nvPr>
            <p:ph type="body" idx="1"/>
          </p:nvPr>
        </p:nvSpPr>
        <p:spPr>
          <a:xfrm>
            <a:off x="396475" y="210425"/>
            <a:ext cx="8520600" cy="1485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32" b="1" u="sng">
                <a:solidFill>
                  <a:srgbClr val="980000"/>
                </a:solidFill>
              </a:rPr>
              <a:t>Canadian Fontan Facebook Group</a:t>
            </a:r>
            <a:endParaRPr sz="3232" b="1" u="sng">
              <a:solidFill>
                <a:srgbClr val="980000"/>
              </a:solidFill>
            </a:endParaRPr>
          </a:p>
          <a:p>
            <a:pPr marL="0" lvl="0" indent="0" algn="ctr" rtl="0">
              <a:spcBef>
                <a:spcPts val="1200"/>
              </a:spcBef>
              <a:spcAft>
                <a:spcPts val="0"/>
              </a:spcAft>
              <a:buNone/>
            </a:pPr>
            <a:r>
              <a:rPr lang="en" sz="2116">
                <a:solidFill>
                  <a:srgbClr val="002060"/>
                </a:solidFill>
              </a:rPr>
              <a:t>Peer to peer support and resources</a:t>
            </a:r>
            <a:endParaRPr sz="2116">
              <a:solidFill>
                <a:srgbClr val="002060"/>
              </a:solidFill>
            </a:endParaRPr>
          </a:p>
          <a:p>
            <a:pPr marL="0" lvl="0" indent="0" algn="l" rtl="0">
              <a:spcBef>
                <a:spcPts val="1200"/>
              </a:spcBef>
              <a:spcAft>
                <a:spcPts val="1200"/>
              </a:spcAft>
              <a:buNone/>
            </a:pPr>
            <a:endParaRPr/>
          </a:p>
        </p:txBody>
      </p:sp>
      <p:pic>
        <p:nvPicPr>
          <p:cNvPr id="1392" name="Google Shape;1392;p160"/>
          <p:cNvPicPr preferRelativeResize="0"/>
          <p:nvPr/>
        </p:nvPicPr>
        <p:blipFill>
          <a:blip r:embed="rId3">
            <a:alphaModFix/>
          </a:blip>
          <a:stretch>
            <a:fillRect/>
          </a:stretch>
        </p:blipFill>
        <p:spPr>
          <a:xfrm>
            <a:off x="7626750" y="4568875"/>
            <a:ext cx="1517259" cy="508675"/>
          </a:xfrm>
          <a:prstGeom prst="rect">
            <a:avLst/>
          </a:prstGeom>
          <a:noFill/>
          <a:ln>
            <a:noFill/>
          </a:ln>
        </p:spPr>
      </p:pic>
      <p:pic>
        <p:nvPicPr>
          <p:cNvPr id="1393" name="Google Shape;1393;p160"/>
          <p:cNvPicPr preferRelativeResize="0"/>
          <p:nvPr/>
        </p:nvPicPr>
        <p:blipFill rotWithShape="1">
          <a:blip r:embed="rId4">
            <a:alphaModFix/>
          </a:blip>
          <a:srcRect b="18067"/>
          <a:stretch/>
        </p:blipFill>
        <p:spPr>
          <a:xfrm>
            <a:off x="1125350" y="1471130"/>
            <a:ext cx="6775700" cy="2928990"/>
          </a:xfrm>
          <a:prstGeom prst="rect">
            <a:avLst/>
          </a:prstGeom>
          <a:noFill/>
          <a:ln>
            <a:noFill/>
          </a:ln>
        </p:spPr>
      </p:pic>
      <p:sp>
        <p:nvSpPr>
          <p:cNvPr id="1394" name="Google Shape;1394;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399" name="Google Shape;1399;p161" descr="Fontan Flyer (1) .pdf"/>
          <p:cNvPicPr preferRelativeResize="0"/>
          <p:nvPr/>
        </p:nvPicPr>
        <p:blipFill rotWithShape="1">
          <a:blip r:embed="rId3">
            <a:alphaModFix/>
          </a:blip>
          <a:srcRect/>
          <a:stretch/>
        </p:blipFill>
        <p:spPr>
          <a:xfrm>
            <a:off x="0" y="0"/>
            <a:ext cx="4559450" cy="5143501"/>
          </a:xfrm>
          <a:prstGeom prst="rect">
            <a:avLst/>
          </a:prstGeom>
          <a:noFill/>
          <a:ln>
            <a:noFill/>
          </a:ln>
        </p:spPr>
      </p:pic>
      <p:sp>
        <p:nvSpPr>
          <p:cNvPr id="1400" name="Google Shape;1400;p161"/>
          <p:cNvSpPr txBox="1">
            <a:spLocks noGrp="1"/>
          </p:cNvSpPr>
          <p:nvPr>
            <p:ph type="body" idx="1"/>
          </p:nvPr>
        </p:nvSpPr>
        <p:spPr>
          <a:xfrm>
            <a:off x="4006550" y="1124154"/>
            <a:ext cx="5966700" cy="3114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7365D"/>
              </a:buClr>
              <a:buSzPct val="100000"/>
              <a:buNone/>
            </a:pPr>
            <a:r>
              <a:rPr lang="en" sz="3500">
                <a:solidFill>
                  <a:srgbClr val="953734"/>
                </a:solidFill>
                <a:latin typeface="Avenir"/>
                <a:ea typeface="Avenir"/>
                <a:cs typeface="Avenir"/>
                <a:sym typeface="Avenir"/>
              </a:rPr>
              <a:t>Thank you!</a:t>
            </a:r>
            <a:endParaRPr/>
          </a:p>
          <a:p>
            <a:pPr marL="0" lvl="0" indent="0" algn="ctr" rtl="0">
              <a:spcBef>
                <a:spcPts val="700"/>
              </a:spcBef>
              <a:spcAft>
                <a:spcPts val="0"/>
              </a:spcAft>
              <a:buClr>
                <a:srgbClr val="17365D"/>
              </a:buClr>
              <a:buSzPct val="100000"/>
              <a:buNone/>
            </a:pPr>
            <a:r>
              <a:rPr lang="en" sz="3500">
                <a:solidFill>
                  <a:schemeClr val="dk2"/>
                </a:solidFill>
                <a:latin typeface="Avenir"/>
                <a:ea typeface="Avenir"/>
                <a:cs typeface="Avenir"/>
                <a:sym typeface="Avenir"/>
              </a:rPr>
              <a:t> If interested…</a:t>
            </a:r>
            <a:endParaRPr/>
          </a:p>
          <a:p>
            <a:pPr marL="0" lvl="0" indent="0" algn="ctr" rtl="0">
              <a:spcBef>
                <a:spcPts val="700"/>
              </a:spcBef>
              <a:spcAft>
                <a:spcPts val="0"/>
              </a:spcAft>
              <a:buClr>
                <a:srgbClr val="17365D"/>
              </a:buClr>
              <a:buSzPct val="100000"/>
              <a:buNone/>
            </a:pPr>
            <a:r>
              <a:rPr lang="en" sz="3500">
                <a:solidFill>
                  <a:schemeClr val="dk2"/>
                </a:solidFill>
                <a:latin typeface="Avenir"/>
                <a:ea typeface="Avenir"/>
                <a:cs typeface="Avenir"/>
                <a:sym typeface="Avenir"/>
              </a:rPr>
              <a:t>you can also contact </a:t>
            </a:r>
            <a:endParaRPr/>
          </a:p>
          <a:p>
            <a:pPr marL="0" lvl="0" indent="0" algn="ctr" rtl="0">
              <a:spcBef>
                <a:spcPts val="700"/>
              </a:spcBef>
              <a:spcAft>
                <a:spcPts val="0"/>
              </a:spcAft>
              <a:buClr>
                <a:srgbClr val="17365D"/>
              </a:buClr>
              <a:buSzPct val="100000"/>
              <a:buNone/>
            </a:pPr>
            <a:endParaRPr sz="3500">
              <a:solidFill>
                <a:schemeClr val="dk2"/>
              </a:solidFill>
              <a:latin typeface="Avenir"/>
              <a:ea typeface="Avenir"/>
              <a:cs typeface="Avenir"/>
              <a:sym typeface="Avenir"/>
            </a:endParaRPr>
          </a:p>
          <a:p>
            <a:pPr marL="0" lvl="0" indent="0" algn="l" rtl="0">
              <a:spcBef>
                <a:spcPts val="0"/>
              </a:spcBef>
              <a:spcAft>
                <a:spcPts val="0"/>
              </a:spcAft>
              <a:buClr>
                <a:schemeClr val="dk1"/>
              </a:buClr>
              <a:buSzPct val="54777"/>
              <a:buFont typeface="Arial"/>
              <a:buNone/>
            </a:pPr>
            <a:r>
              <a:rPr lang="en" sz="2008">
                <a:solidFill>
                  <a:srgbClr val="980000"/>
                </a:solidFill>
                <a:latin typeface="Arial"/>
                <a:ea typeface="Arial"/>
                <a:cs typeface="Arial"/>
                <a:sym typeface="Arial"/>
              </a:rPr>
              <a:t>        PACHResearch@ProvidenceHealth.bc.ca</a:t>
            </a:r>
            <a:endParaRPr sz="2008">
              <a:solidFill>
                <a:srgbClr val="980000"/>
              </a:solidFill>
              <a:latin typeface="Arial"/>
              <a:ea typeface="Arial"/>
              <a:cs typeface="Arial"/>
              <a:sym typeface="Arial"/>
            </a:endParaRPr>
          </a:p>
          <a:p>
            <a:pPr marL="0" lvl="0" indent="0" algn="ctr" rtl="0">
              <a:spcBef>
                <a:spcPts val="700"/>
              </a:spcBef>
              <a:spcAft>
                <a:spcPts val="0"/>
              </a:spcAft>
              <a:buClr>
                <a:srgbClr val="17365D"/>
              </a:buClr>
              <a:buSzPct val="153254"/>
              <a:buNone/>
            </a:pPr>
            <a:endParaRPr sz="2283" u="sng">
              <a:solidFill>
                <a:srgbClr val="980000"/>
              </a:solidFill>
              <a:highlight>
                <a:schemeClr val="lt1"/>
              </a:highlight>
              <a:latin typeface="Avenir"/>
              <a:ea typeface="Avenir"/>
              <a:cs typeface="Avenir"/>
              <a:sym typeface="Avenir"/>
            </a:endParaRPr>
          </a:p>
          <a:p>
            <a:pPr marL="0" lvl="0" indent="0" algn="ctr" rtl="0">
              <a:spcBef>
                <a:spcPts val="700"/>
              </a:spcBef>
              <a:spcAft>
                <a:spcPts val="0"/>
              </a:spcAft>
              <a:buClr>
                <a:srgbClr val="17365D"/>
              </a:buClr>
              <a:buSzPct val="100000"/>
              <a:buNone/>
            </a:pPr>
            <a:endParaRPr sz="3500">
              <a:solidFill>
                <a:schemeClr val="dk2"/>
              </a:solidFill>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162"/>
          <p:cNvPicPr preferRelativeResize="0"/>
          <p:nvPr/>
        </p:nvPicPr>
        <p:blipFill>
          <a:blip r:embed="rId3">
            <a:alphaModFix/>
          </a:blip>
          <a:stretch>
            <a:fillRect/>
          </a:stretch>
        </p:blipFill>
        <p:spPr>
          <a:xfrm>
            <a:off x="0" y="0"/>
            <a:ext cx="9143983" cy="5143500"/>
          </a:xfrm>
          <a:prstGeom prst="rect">
            <a:avLst/>
          </a:prstGeom>
          <a:noFill/>
          <a:ln>
            <a:noFill/>
          </a:ln>
        </p:spPr>
      </p:pic>
      <p:sp>
        <p:nvSpPr>
          <p:cNvPr id="1406" name="Google Shape;1406;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3782</Words>
  <Application>Microsoft Office PowerPoint</Application>
  <PresentationFormat>On-screen Show (16:9)</PresentationFormat>
  <Paragraphs>563</Paragraphs>
  <Slides>97</Slides>
  <Notes>97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97</vt:i4>
      </vt:variant>
    </vt:vector>
  </HeadingPairs>
  <TitlesOfParts>
    <vt:vector size="113" baseType="lpstr">
      <vt:lpstr>Montserrat Medium</vt:lpstr>
      <vt:lpstr>Open Sans ExtraBold</vt:lpstr>
      <vt:lpstr>Arial Black</vt:lpstr>
      <vt:lpstr>Noto Sans Symbols</vt:lpstr>
      <vt:lpstr>Oswald</vt:lpstr>
      <vt:lpstr>Roboto</vt:lpstr>
      <vt:lpstr>Montserrat</vt:lpstr>
      <vt:lpstr>Comic Sans MS</vt:lpstr>
      <vt:lpstr>Arial</vt:lpstr>
      <vt:lpstr>Open Sans</vt:lpstr>
      <vt:lpstr>Avenir</vt:lpstr>
      <vt:lpstr>Calibri</vt:lpstr>
      <vt:lpstr>Simple Light</vt:lpstr>
      <vt:lpstr>1_Office Theme</vt:lpstr>
      <vt:lpstr>Office Theme</vt:lpstr>
      <vt:lpstr>Office Theme</vt:lpstr>
      <vt:lpstr>PowerPoint Presentation</vt:lpstr>
      <vt:lpstr>Welcome/Intro</vt:lpstr>
      <vt:lpstr>Zoom Functions </vt:lpstr>
      <vt:lpstr>Zoom Functions </vt:lpstr>
      <vt:lpstr>Zoom Functions </vt:lpstr>
      <vt:lpstr>Zoom Functions </vt:lpstr>
      <vt:lpstr>Housekeeping </vt:lpstr>
      <vt:lpstr>Agenda</vt:lpstr>
      <vt:lpstr>Icemelter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Fontan Operation &amp; Canadian Fontan Registry CANFON</vt:lpstr>
      <vt:lpstr>PowerPoint Presentation</vt:lpstr>
      <vt:lpstr>PowerPoint Presentation</vt:lpstr>
      <vt:lpstr>Univentricular Heart</vt:lpstr>
      <vt:lpstr>The Problem?</vt:lpstr>
      <vt:lpstr>Surgical Progress</vt:lpstr>
      <vt:lpstr>PowerPoint Presentation</vt:lpstr>
      <vt:lpstr>PowerPoint Presentation</vt:lpstr>
      <vt:lpstr>PowerPoint Presentation</vt:lpstr>
      <vt:lpstr>PowerPoint Presentation</vt:lpstr>
      <vt:lpstr>Mission</vt:lpstr>
      <vt:lpstr>PowerPoint Presentation</vt:lpstr>
      <vt:lpstr>PowerPoint Presentation</vt:lpstr>
      <vt:lpstr>PowerPoint Presentation</vt:lpstr>
      <vt:lpstr>PowerPoint Presentation</vt:lpstr>
      <vt:lpstr>PowerPoint Presentation</vt:lpstr>
      <vt:lpstr>Fontan circulation – late health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Fontan circulations and brain health</vt:lpstr>
      <vt:lpstr>Brain health in adults with Fontan circulations:  Targeting stroke and changes in cognition</vt:lpstr>
      <vt:lpstr>Brain health in adults with Fontan circulations:  Targeting stroke and changes in cognition</vt:lpstr>
      <vt:lpstr>Knowledge gaps and Research Priorities</vt:lpstr>
      <vt:lpstr>Knowledge gaps and Research Priorities</vt:lpstr>
      <vt:lpstr>Knowledge gaps and Research Priorities</vt:lpstr>
      <vt:lpstr>Knowledge gaps and Research Priorities</vt:lpstr>
      <vt:lpstr>The SEARCH study</vt:lpstr>
      <vt:lpstr>PowerPoint Presentation</vt:lpstr>
      <vt:lpstr>Break - 10 MINUTES</vt:lpstr>
      <vt:lpstr>PowerPoint Presentation</vt:lpstr>
      <vt:lpstr>PowerPoint Presentation</vt:lpstr>
      <vt:lpstr>Resources </vt:lpstr>
      <vt:lpstr>Resources</vt:lpstr>
      <vt:lpstr>Resources </vt:lpstr>
      <vt:lpstr>Resources </vt:lpstr>
      <vt:lpstr>Resources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Yee, Lauren [PH] [PH]</dc:creator>
  <cp:lastModifiedBy>Yee, Lauren [PH]</cp:lastModifiedBy>
  <cp:revision>3</cp:revision>
  <dcterms:modified xsi:type="dcterms:W3CDTF">2022-05-06T21:29:12Z</dcterms:modified>
</cp:coreProperties>
</file>